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899" r:id="rId2"/>
    <p:sldId id="262" r:id="rId3"/>
    <p:sldId id="258" r:id="rId4"/>
    <p:sldId id="313" r:id="rId5"/>
    <p:sldId id="892" r:id="rId6"/>
    <p:sldId id="324" r:id="rId7"/>
    <p:sldId id="893" r:id="rId8"/>
    <p:sldId id="271" r:id="rId9"/>
    <p:sldId id="270" r:id="rId10"/>
    <p:sldId id="278" r:id="rId11"/>
    <p:sldId id="279" r:id="rId12"/>
    <p:sldId id="894" r:id="rId13"/>
    <p:sldId id="895" r:id="rId14"/>
    <p:sldId id="896" r:id="rId15"/>
    <p:sldId id="897" r:id="rId16"/>
    <p:sldId id="898" r:id="rId17"/>
    <p:sldId id="888" r:id="rId18"/>
    <p:sldId id="889" r:id="rId19"/>
    <p:sldId id="890" r:id="rId20"/>
    <p:sldId id="891" r:id="rId21"/>
    <p:sldId id="267" r:id="rId22"/>
    <p:sldId id="259"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40"/>
    <p:restoredTop sz="94886"/>
  </p:normalViewPr>
  <p:slideViewPr>
    <p:cSldViewPr snapToGrid="0">
      <p:cViewPr varScale="1">
        <p:scale>
          <a:sx n="96" d="100"/>
          <a:sy n="96" d="100"/>
        </p:scale>
        <p:origin x="7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05267890302284E-2"/>
          <c:y val="1.8571689668833262E-2"/>
          <c:w val="0.94504998650544925"/>
          <c:h val="0.78456675833101619"/>
        </c:manualLayout>
      </c:layout>
      <c:barChart>
        <c:barDir val="col"/>
        <c:grouping val="clustered"/>
        <c:varyColors val="0"/>
        <c:ser>
          <c:idx val="0"/>
          <c:order val="0"/>
          <c:tx>
            <c:strRef>
              <c:f>Sheet1!$B$1</c:f>
              <c:strCache>
                <c:ptCount val="1"/>
                <c:pt idx="0">
                  <c:v>Öğretim Elemanı Başına Düşen Öğrenci Sayısı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Bilgisayar ve Öğretim Teknolojileri Öğretmenliği</c:v>
                </c:pt>
                <c:pt idx="1">
                  <c:v>Rehberlik ve Psikolojik Danışmanlık</c:v>
                </c:pt>
                <c:pt idx="2">
                  <c:v>Müzik Öğretmenliği</c:v>
                </c:pt>
                <c:pt idx="3">
                  <c:v>Resim-İş Öğretmenliği</c:v>
                </c:pt>
                <c:pt idx="4">
                  <c:v>Fen Bilgisi Öğretmenliği</c:v>
                </c:pt>
                <c:pt idx="5">
                  <c:v>İlköğretim Matematik Öğretmenliği</c:v>
                </c:pt>
                <c:pt idx="6">
                  <c:v>Özel Eğitim Öğretmenliği</c:v>
                </c:pt>
                <c:pt idx="7">
                  <c:v>Okul Öncesi Öğretmenliği</c:v>
                </c:pt>
                <c:pt idx="8">
                  <c:v>Sınıf Öğretmenliği</c:v>
                </c:pt>
                <c:pt idx="9">
                  <c:v>Sosyal Bilgiler Öğretmenliği</c:v>
                </c:pt>
                <c:pt idx="10">
                  <c:v>Türkçe Öğretmenliği</c:v>
                </c:pt>
                <c:pt idx="11">
                  <c:v>İngilizce Öğretmenliği</c:v>
                </c:pt>
              </c:strCache>
            </c:strRef>
          </c:cat>
          <c:val>
            <c:numRef>
              <c:f>Sheet1!$B$2:$B$13</c:f>
              <c:numCache>
                <c:formatCode>0.0</c:formatCode>
                <c:ptCount val="12"/>
                <c:pt idx="0">
                  <c:v>2.6</c:v>
                </c:pt>
                <c:pt idx="1">
                  <c:v>35.25</c:v>
                </c:pt>
                <c:pt idx="2">
                  <c:v>5.2</c:v>
                </c:pt>
                <c:pt idx="3">
                  <c:v>9.875</c:v>
                </c:pt>
                <c:pt idx="4">
                  <c:v>10.133333333333333</c:v>
                </c:pt>
                <c:pt idx="5">
                  <c:v>19.454545454545453</c:v>
                </c:pt>
                <c:pt idx="6">
                  <c:v>28.3</c:v>
                </c:pt>
                <c:pt idx="7">
                  <c:v>37.75</c:v>
                </c:pt>
                <c:pt idx="8">
                  <c:v>22.818181818181817</c:v>
                </c:pt>
                <c:pt idx="9">
                  <c:v>35.285714285714285</c:v>
                </c:pt>
                <c:pt idx="10">
                  <c:v>17.53846153846154</c:v>
                </c:pt>
                <c:pt idx="11">
                  <c:v>73</c:v>
                </c:pt>
              </c:numCache>
            </c:numRef>
          </c:val>
          <c:extLst>
            <c:ext xmlns:c16="http://schemas.microsoft.com/office/drawing/2014/chart" uri="{C3380CC4-5D6E-409C-BE32-E72D297353CC}">
              <c16:uniqueId val="{00000000-9558-954D-8513-E8A55AD1D87C}"/>
            </c:ext>
          </c:extLst>
        </c:ser>
        <c:dLbls>
          <c:showLegendKey val="0"/>
          <c:showVal val="1"/>
          <c:showCatName val="0"/>
          <c:showSerName val="0"/>
          <c:showPercent val="0"/>
          <c:showBubbleSize val="0"/>
        </c:dLbls>
        <c:gapWidth val="75"/>
        <c:axId val="385201904"/>
        <c:axId val="385203616"/>
      </c:barChart>
      <c:catAx>
        <c:axId val="38520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TR"/>
          </a:p>
        </c:txPr>
        <c:crossAx val="385203616"/>
        <c:crosses val="autoZero"/>
        <c:auto val="1"/>
        <c:lblAlgn val="ctr"/>
        <c:lblOffset val="100"/>
        <c:noMultiLvlLbl val="0"/>
      </c:catAx>
      <c:valAx>
        <c:axId val="385203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TR"/>
          </a:p>
        </c:txPr>
        <c:crossAx val="38520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Prof. Dr. Türkan Argon</c:v>
                </c:pt>
                <c:pt idx="1">
                  <c:v>Prof. Dr. Pınar Seda Çetin</c:v>
                </c:pt>
                <c:pt idx="2">
                  <c:v>Prof. Dr. Şenay Sezgin Nartgün</c:v>
                </c:pt>
                <c:pt idx="3">
                  <c:v>Prof. Dr. İlknur Çifci Tekinarslan</c:v>
                </c:pt>
              </c:strCache>
            </c:strRef>
          </c:cat>
          <c:val>
            <c:numRef>
              <c:f>Sheet1!$B$2:$B$5</c:f>
              <c:numCache>
                <c:formatCode>General</c:formatCode>
                <c:ptCount val="4"/>
              </c:numCache>
            </c:numRef>
          </c:val>
          <c:extLst>
            <c:ext xmlns:c16="http://schemas.microsoft.com/office/drawing/2014/chart" uri="{C3380CC4-5D6E-409C-BE32-E72D297353CC}">
              <c16:uniqueId val="{00000000-525D-0344-95D0-F9E3EE67BC38}"/>
            </c:ext>
          </c:extLst>
        </c:ser>
        <c:ser>
          <c:idx val="1"/>
          <c:order val="1"/>
          <c:tx>
            <c:strRef>
              <c:f>Sheet1!$C$1</c:f>
              <c:strCache>
                <c:ptCount val="1"/>
                <c:pt idx="0">
                  <c:v>Akademik Teşvik Puanı</c:v>
                </c:pt>
              </c:strCache>
            </c:strRef>
          </c:tx>
          <c:spPr>
            <a:solidFill>
              <a:schemeClr val="tx2">
                <a:lumMod val="50000"/>
                <a:lumOff val="50000"/>
              </a:schemeClr>
            </a:solidFill>
            <a:ln>
              <a:noFill/>
            </a:ln>
            <a:effectLst/>
          </c:spPr>
          <c:invertIfNegative val="0"/>
          <c:dLbls>
            <c:delete val="1"/>
          </c:dLbls>
          <c:cat>
            <c:strRef>
              <c:f>Sheet1!$A$2:$A$5</c:f>
              <c:strCache>
                <c:ptCount val="4"/>
                <c:pt idx="0">
                  <c:v>Prof. Dr. Türkan Argon</c:v>
                </c:pt>
                <c:pt idx="1">
                  <c:v>Prof. Dr. Pınar Seda Çetin</c:v>
                </c:pt>
                <c:pt idx="2">
                  <c:v>Prof. Dr. Şenay Sezgin Nartgün</c:v>
                </c:pt>
                <c:pt idx="3">
                  <c:v>Prof. Dr. İlknur Çifci Tekinarslan</c:v>
                </c:pt>
              </c:strCache>
            </c:strRef>
          </c:cat>
          <c:val>
            <c:numRef>
              <c:f>Sheet1!$C$2:$C$5</c:f>
              <c:numCache>
                <c:formatCode>General</c:formatCode>
                <c:ptCount val="4"/>
                <c:pt idx="0">
                  <c:v>79.2</c:v>
                </c:pt>
                <c:pt idx="1">
                  <c:v>67.2</c:v>
                </c:pt>
                <c:pt idx="2">
                  <c:v>66</c:v>
                </c:pt>
                <c:pt idx="3">
                  <c:v>61.8</c:v>
                </c:pt>
              </c:numCache>
            </c:numRef>
          </c:val>
          <c:extLst>
            <c:ext xmlns:c16="http://schemas.microsoft.com/office/drawing/2014/chart" uri="{C3380CC4-5D6E-409C-BE32-E72D297353CC}">
              <c16:uniqueId val="{00000001-525D-0344-95D0-F9E3EE67BC38}"/>
            </c:ext>
          </c:extLst>
        </c:ser>
        <c:ser>
          <c:idx val="2"/>
          <c:order val="2"/>
          <c:tx>
            <c:strRef>
              <c:f>Sheet1!$D$1</c:f>
              <c:strCache>
                <c:ptCount val="1"/>
                <c:pt idx="0">
                  <c:v>Akademik Teşvik Puanı</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Prof. Dr. Türkan Argon</c:v>
                </c:pt>
                <c:pt idx="1">
                  <c:v>Prof. Dr. Pınar Seda Çetin</c:v>
                </c:pt>
                <c:pt idx="2">
                  <c:v>Prof. Dr. Şenay Sezgin Nartgün</c:v>
                </c:pt>
                <c:pt idx="3">
                  <c:v>Prof. Dr. İlknur Çifci Tekinarslan</c:v>
                </c:pt>
              </c:strCache>
            </c:strRef>
          </c:cat>
          <c:val>
            <c:numRef>
              <c:f>Sheet1!$D$2:$D$5</c:f>
              <c:numCache>
                <c:formatCode>General</c:formatCode>
                <c:ptCount val="4"/>
                <c:pt idx="0">
                  <c:v>79.2</c:v>
                </c:pt>
                <c:pt idx="1">
                  <c:v>67.2</c:v>
                </c:pt>
                <c:pt idx="2">
                  <c:v>66</c:v>
                </c:pt>
                <c:pt idx="3">
                  <c:v>61.8</c:v>
                </c:pt>
              </c:numCache>
            </c:numRef>
          </c:val>
          <c:extLst>
            <c:ext xmlns:c16="http://schemas.microsoft.com/office/drawing/2014/chart" uri="{C3380CC4-5D6E-409C-BE32-E72D297353CC}">
              <c16:uniqueId val="{00000002-525D-0344-95D0-F9E3EE67BC38}"/>
            </c:ext>
          </c:extLst>
        </c:ser>
        <c:dLbls>
          <c:dLblPos val="outEnd"/>
          <c:showLegendKey val="0"/>
          <c:showVal val="1"/>
          <c:showCatName val="0"/>
          <c:showSerName val="0"/>
          <c:showPercent val="0"/>
          <c:showBubbleSize val="0"/>
        </c:dLbls>
        <c:gapWidth val="182"/>
        <c:axId val="385412064"/>
        <c:axId val="385413776"/>
      </c:barChart>
      <c:catAx>
        <c:axId val="385412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TR"/>
          </a:p>
        </c:txPr>
        <c:crossAx val="385413776"/>
        <c:crosses val="autoZero"/>
        <c:auto val="1"/>
        <c:lblAlgn val="ctr"/>
        <c:lblOffset val="100"/>
        <c:noMultiLvlLbl val="0"/>
      </c:catAx>
      <c:valAx>
        <c:axId val="385413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TR"/>
          </a:p>
        </c:txPr>
        <c:crossAx val="385412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811BD-7F24-422B-A8BB-71651D551CD1}" type="doc">
      <dgm:prSet loTypeId="urn:microsoft.com/office/officeart/2018/2/layout/IconVerticalSolidList" loCatId="icon" qsTypeId="urn:microsoft.com/office/officeart/2005/8/quickstyle/simple1" qsCatId="simple" csTypeId="urn:microsoft.com/office/officeart/2005/8/colors/accent4_4" csCatId="accent4" phldr="1"/>
      <dgm:spPr/>
      <dgm:t>
        <a:bodyPr/>
        <a:lstStyle/>
        <a:p>
          <a:endParaRPr lang="en-US"/>
        </a:p>
      </dgm:t>
    </dgm:pt>
    <dgm:pt modelId="{2210B9FA-B957-45F6-9D10-75052164142D}">
      <dgm:prSet/>
      <dgm:spPr/>
      <dgm:t>
        <a:bodyPr/>
        <a:lstStyle/>
        <a:p>
          <a:pPr>
            <a:lnSpc>
              <a:spcPct val="100000"/>
            </a:lnSpc>
          </a:pPr>
          <a:r>
            <a:rPr lang="en-US" dirty="0"/>
            <a:t>AKADEMİK BİRİM HAKKINDA GENEL BİLGİLENDİRME</a:t>
          </a:r>
        </a:p>
      </dgm:t>
    </dgm:pt>
    <dgm:pt modelId="{DE9A4EE5-1B84-49C7-A4DC-CCC2A5D1BE35}" type="parTrans" cxnId="{DA7CDA12-BBBD-4558-8DC7-A996F9A9BB2A}">
      <dgm:prSet/>
      <dgm:spPr/>
      <dgm:t>
        <a:bodyPr/>
        <a:lstStyle/>
        <a:p>
          <a:endParaRPr lang="en-US"/>
        </a:p>
      </dgm:t>
    </dgm:pt>
    <dgm:pt modelId="{6F0845B4-CE54-4285-92A5-E09212A8F42C}" type="sibTrans" cxnId="{DA7CDA12-BBBD-4558-8DC7-A996F9A9BB2A}">
      <dgm:prSet/>
      <dgm:spPr/>
      <dgm:t>
        <a:bodyPr/>
        <a:lstStyle/>
        <a:p>
          <a:endParaRPr lang="en-US"/>
        </a:p>
      </dgm:t>
    </dgm:pt>
    <dgm:pt modelId="{94620CD8-9312-4818-A14D-9ED311166D10}">
      <dgm:prSet/>
      <dgm:spPr/>
      <dgm:t>
        <a:bodyPr/>
        <a:lstStyle/>
        <a:p>
          <a:pPr>
            <a:lnSpc>
              <a:spcPct val="100000"/>
            </a:lnSpc>
          </a:pPr>
          <a:r>
            <a:rPr lang="tr-TR" dirty="0"/>
            <a:t>MEMNUNİYET ANKETLERİ</a:t>
          </a:r>
          <a:endParaRPr lang="en-US" dirty="0"/>
        </a:p>
      </dgm:t>
    </dgm:pt>
    <dgm:pt modelId="{2ADF7BEE-8BCB-46BD-98E9-7B73D62799B7}" type="parTrans" cxnId="{DCAC5660-6DE5-4267-9D4F-3AEFD8452459}">
      <dgm:prSet/>
      <dgm:spPr/>
      <dgm:t>
        <a:bodyPr/>
        <a:lstStyle/>
        <a:p>
          <a:endParaRPr lang="en-US"/>
        </a:p>
      </dgm:t>
    </dgm:pt>
    <dgm:pt modelId="{419B56E0-D733-46CA-9ECB-23E37876C7D8}" type="sibTrans" cxnId="{DCAC5660-6DE5-4267-9D4F-3AEFD8452459}">
      <dgm:prSet/>
      <dgm:spPr/>
      <dgm:t>
        <a:bodyPr/>
        <a:lstStyle/>
        <a:p>
          <a:endParaRPr lang="en-US"/>
        </a:p>
      </dgm:t>
    </dgm:pt>
    <dgm:pt modelId="{842D35BE-4CD0-400D-BDC3-41B7745B4A66}">
      <dgm:prSet/>
      <dgm:spPr/>
      <dgm:t>
        <a:bodyPr/>
        <a:lstStyle/>
        <a:p>
          <a:pPr>
            <a:lnSpc>
              <a:spcPct val="100000"/>
            </a:lnSpc>
          </a:pPr>
          <a:r>
            <a:rPr lang="en-US" dirty="0"/>
            <a:t>BİRİMİN AKADEMİK PERFORMANSI </a:t>
          </a:r>
        </a:p>
      </dgm:t>
    </dgm:pt>
    <dgm:pt modelId="{F0B8188E-F369-414A-A266-7D33FE8CD7D8}" type="parTrans" cxnId="{93C9E3B1-A395-49F5-88CD-ACB1ECC01EFB}">
      <dgm:prSet/>
      <dgm:spPr/>
      <dgm:t>
        <a:bodyPr/>
        <a:lstStyle/>
        <a:p>
          <a:endParaRPr lang="en-US"/>
        </a:p>
      </dgm:t>
    </dgm:pt>
    <dgm:pt modelId="{9DD4FF42-1646-4F4F-887C-2843AD95975C}" type="sibTrans" cxnId="{93C9E3B1-A395-49F5-88CD-ACB1ECC01EFB}">
      <dgm:prSet/>
      <dgm:spPr/>
      <dgm:t>
        <a:bodyPr/>
        <a:lstStyle/>
        <a:p>
          <a:endParaRPr lang="en-US"/>
        </a:p>
      </dgm:t>
    </dgm:pt>
    <dgm:pt modelId="{9FFC4D93-E363-48C6-8325-38A2A68C2FB0}">
      <dgm:prSet/>
      <dgm:spPr/>
      <dgm:t>
        <a:bodyPr/>
        <a:lstStyle/>
        <a:p>
          <a:pPr>
            <a:lnSpc>
              <a:spcPct val="100000"/>
            </a:lnSpc>
          </a:pPr>
          <a:r>
            <a:rPr lang="tr-TR" dirty="0"/>
            <a:t>KALİTE YÖNETİM SİSTEMİNE VERİ GİRİŞLERİ</a:t>
          </a:r>
          <a:endParaRPr lang="en-US" dirty="0"/>
        </a:p>
      </dgm:t>
    </dgm:pt>
    <dgm:pt modelId="{3CCDA8DF-75F2-4BA9-BD51-7290F8A56571}" type="parTrans" cxnId="{E9BDC542-F657-49FE-9108-0B5E4B1FD53F}">
      <dgm:prSet/>
      <dgm:spPr/>
      <dgm:t>
        <a:bodyPr/>
        <a:lstStyle/>
        <a:p>
          <a:endParaRPr lang="en-US"/>
        </a:p>
      </dgm:t>
    </dgm:pt>
    <dgm:pt modelId="{A9E0C2E2-230A-41B2-B66F-FC1797F586FC}" type="sibTrans" cxnId="{E9BDC542-F657-49FE-9108-0B5E4B1FD53F}">
      <dgm:prSet/>
      <dgm:spPr/>
      <dgm:t>
        <a:bodyPr/>
        <a:lstStyle/>
        <a:p>
          <a:endParaRPr lang="en-US"/>
        </a:p>
      </dgm:t>
    </dgm:pt>
    <dgm:pt modelId="{63EB67F5-C4BB-4AA3-A5DD-1929FFC82489}">
      <dgm:prSet/>
      <dgm:spPr/>
      <dgm:t>
        <a:bodyPr/>
        <a:lstStyle/>
        <a:p>
          <a:pPr>
            <a:lnSpc>
              <a:spcPct val="100000"/>
            </a:lnSpc>
          </a:pPr>
          <a:r>
            <a:rPr lang="tr-TR" dirty="0"/>
            <a:t>ÖZ/AKRAN DEĞERLENDİRME GELİŞMEYE AÇIK YANLAR</a:t>
          </a:r>
          <a:endParaRPr lang="en-US" dirty="0"/>
        </a:p>
      </dgm:t>
    </dgm:pt>
    <dgm:pt modelId="{3CE6BED4-F3BE-4BEF-A477-28FFF82DC5D4}" type="parTrans" cxnId="{511FDAA9-00B2-4666-BD5D-379188558F51}">
      <dgm:prSet/>
      <dgm:spPr/>
      <dgm:t>
        <a:bodyPr/>
        <a:lstStyle/>
        <a:p>
          <a:endParaRPr lang="en-US"/>
        </a:p>
      </dgm:t>
    </dgm:pt>
    <dgm:pt modelId="{72E434CE-51DA-4300-9DBA-D8293E21DA44}" type="sibTrans" cxnId="{511FDAA9-00B2-4666-BD5D-379188558F51}">
      <dgm:prSet/>
      <dgm:spPr/>
      <dgm:t>
        <a:bodyPr/>
        <a:lstStyle/>
        <a:p>
          <a:endParaRPr lang="en-US"/>
        </a:p>
      </dgm:t>
    </dgm:pt>
    <dgm:pt modelId="{2D71DD6F-460C-4E45-973D-0CB56537C492}">
      <dgm:prSet/>
      <dgm:spPr/>
      <dgm:t>
        <a:bodyPr/>
        <a:lstStyle/>
        <a:p>
          <a:pPr>
            <a:lnSpc>
              <a:spcPct val="100000"/>
            </a:lnSpc>
          </a:pPr>
          <a:r>
            <a:rPr lang="tr-TR"/>
            <a:t>YAŞANILAN SORUNLAR VE ÇÖZÜM ÖNERİLERİ</a:t>
          </a:r>
          <a:endParaRPr lang="en-US"/>
        </a:p>
      </dgm:t>
    </dgm:pt>
    <dgm:pt modelId="{F96CCF99-EFA4-45F4-B113-90F4058FBCA3}" type="parTrans" cxnId="{BF443EFF-258E-4E0D-9602-69E68D623F96}">
      <dgm:prSet/>
      <dgm:spPr/>
      <dgm:t>
        <a:bodyPr/>
        <a:lstStyle/>
        <a:p>
          <a:endParaRPr lang="en-US"/>
        </a:p>
      </dgm:t>
    </dgm:pt>
    <dgm:pt modelId="{BE7BCA2B-FE3B-40DC-8F63-DEDD9CFAC8B0}" type="sibTrans" cxnId="{BF443EFF-258E-4E0D-9602-69E68D623F96}">
      <dgm:prSet/>
      <dgm:spPr/>
      <dgm:t>
        <a:bodyPr/>
        <a:lstStyle/>
        <a:p>
          <a:endParaRPr lang="en-US"/>
        </a:p>
      </dgm:t>
    </dgm:pt>
    <dgm:pt modelId="{94932CD1-7DB0-41B8-98E1-55CE3D2587D8}" type="pres">
      <dgm:prSet presAssocID="{85B811BD-7F24-422B-A8BB-71651D551CD1}" presName="root" presStyleCnt="0">
        <dgm:presLayoutVars>
          <dgm:dir/>
          <dgm:resizeHandles val="exact"/>
        </dgm:presLayoutVars>
      </dgm:prSet>
      <dgm:spPr/>
    </dgm:pt>
    <dgm:pt modelId="{CE5145E5-C6CA-4880-9F2F-D95EACF5D1DE}" type="pres">
      <dgm:prSet presAssocID="{2210B9FA-B957-45F6-9D10-75052164142D}" presName="compNode" presStyleCnt="0"/>
      <dgm:spPr/>
    </dgm:pt>
    <dgm:pt modelId="{EC5CADBD-FE9B-48B8-82F0-90DFBB420D69}" type="pres">
      <dgm:prSet presAssocID="{2210B9FA-B957-45F6-9D10-75052164142D}" presName="bgRect" presStyleLbl="bgShp" presStyleIdx="0" presStyleCnt="6"/>
      <dgm:spPr/>
    </dgm:pt>
    <dgm:pt modelId="{D0927D39-FC69-4A2F-B8A1-329D2562301D}" type="pres">
      <dgm:prSet presAssocID="{2210B9FA-B957-45F6-9D10-75052164142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v"/>
        </a:ext>
      </dgm:extLst>
    </dgm:pt>
    <dgm:pt modelId="{999F2310-9311-4FF5-B4A8-5C092D837A31}" type="pres">
      <dgm:prSet presAssocID="{2210B9FA-B957-45F6-9D10-75052164142D}" presName="spaceRect" presStyleCnt="0"/>
      <dgm:spPr/>
    </dgm:pt>
    <dgm:pt modelId="{DB9E4EAC-C59E-43A3-9DB4-88A036CADC90}" type="pres">
      <dgm:prSet presAssocID="{2210B9FA-B957-45F6-9D10-75052164142D}" presName="parTx" presStyleLbl="revTx" presStyleIdx="0" presStyleCnt="6">
        <dgm:presLayoutVars>
          <dgm:chMax val="0"/>
          <dgm:chPref val="0"/>
        </dgm:presLayoutVars>
      </dgm:prSet>
      <dgm:spPr/>
    </dgm:pt>
    <dgm:pt modelId="{98BFE3F4-FD6D-45FD-B669-D4C8DA9C9C31}" type="pres">
      <dgm:prSet presAssocID="{6F0845B4-CE54-4285-92A5-E09212A8F42C}" presName="sibTrans" presStyleCnt="0"/>
      <dgm:spPr/>
    </dgm:pt>
    <dgm:pt modelId="{C1A4800E-22A6-462C-BA44-B4DD8EA8205C}" type="pres">
      <dgm:prSet presAssocID="{842D35BE-4CD0-400D-BDC3-41B7745B4A66}" presName="compNode" presStyleCnt="0"/>
      <dgm:spPr/>
    </dgm:pt>
    <dgm:pt modelId="{3BF4FBCB-61D3-46D0-ADAE-E295DB5A4304}" type="pres">
      <dgm:prSet presAssocID="{842D35BE-4CD0-400D-BDC3-41B7745B4A66}" presName="bgRect" presStyleLbl="bgShp" presStyleIdx="1" presStyleCnt="6"/>
      <dgm:spPr/>
    </dgm:pt>
    <dgm:pt modelId="{BC7D4BC1-7C11-4AB3-A54C-CDB23926ACF3}" type="pres">
      <dgm:prSet presAssocID="{842D35BE-4CD0-400D-BDC3-41B7745B4A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00752192-63D5-44A5-B40F-3CF5C68C4468}" type="pres">
      <dgm:prSet presAssocID="{842D35BE-4CD0-400D-BDC3-41B7745B4A66}" presName="spaceRect" presStyleCnt="0"/>
      <dgm:spPr/>
    </dgm:pt>
    <dgm:pt modelId="{3E2BCF0C-C1B6-48F6-B6BF-3D2F62B7606F}" type="pres">
      <dgm:prSet presAssocID="{842D35BE-4CD0-400D-BDC3-41B7745B4A66}" presName="parTx" presStyleLbl="revTx" presStyleIdx="1" presStyleCnt="6">
        <dgm:presLayoutVars>
          <dgm:chMax val="0"/>
          <dgm:chPref val="0"/>
        </dgm:presLayoutVars>
      </dgm:prSet>
      <dgm:spPr/>
    </dgm:pt>
    <dgm:pt modelId="{F82740C3-1CC6-48D2-8F4D-97EE9662F984}" type="pres">
      <dgm:prSet presAssocID="{9DD4FF42-1646-4F4F-887C-2843AD95975C}" presName="sibTrans" presStyleCnt="0"/>
      <dgm:spPr/>
    </dgm:pt>
    <dgm:pt modelId="{7B61EE7B-8B9E-4875-BBFF-67732C3B6A1A}" type="pres">
      <dgm:prSet presAssocID="{94620CD8-9312-4818-A14D-9ED311166D10}" presName="compNode" presStyleCnt="0"/>
      <dgm:spPr/>
    </dgm:pt>
    <dgm:pt modelId="{9EC73FAC-2869-4EDB-91EB-AF27964EFF6F}" type="pres">
      <dgm:prSet presAssocID="{94620CD8-9312-4818-A14D-9ED311166D10}" presName="bgRect" presStyleLbl="bgShp" presStyleIdx="2" presStyleCnt="6"/>
      <dgm:spPr/>
    </dgm:pt>
    <dgm:pt modelId="{168DBBE2-F5E6-4356-AA89-D88C34D6EB1F}" type="pres">
      <dgm:prSet presAssocID="{94620CD8-9312-4818-A14D-9ED311166D1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iling Face with No Fill"/>
        </a:ext>
      </dgm:extLst>
    </dgm:pt>
    <dgm:pt modelId="{84A2120B-D902-4AA1-A06B-4E75482F3773}" type="pres">
      <dgm:prSet presAssocID="{94620CD8-9312-4818-A14D-9ED311166D10}" presName="spaceRect" presStyleCnt="0"/>
      <dgm:spPr/>
    </dgm:pt>
    <dgm:pt modelId="{D332C30A-7EB6-4743-9A1E-9CC8838C34C4}" type="pres">
      <dgm:prSet presAssocID="{94620CD8-9312-4818-A14D-9ED311166D10}" presName="parTx" presStyleLbl="revTx" presStyleIdx="2" presStyleCnt="6">
        <dgm:presLayoutVars>
          <dgm:chMax val="0"/>
          <dgm:chPref val="0"/>
        </dgm:presLayoutVars>
      </dgm:prSet>
      <dgm:spPr/>
    </dgm:pt>
    <dgm:pt modelId="{43B6AA1E-B61C-40F6-88FC-2A205EB407BB}" type="pres">
      <dgm:prSet presAssocID="{419B56E0-D733-46CA-9ECB-23E37876C7D8}" presName="sibTrans" presStyleCnt="0"/>
      <dgm:spPr/>
    </dgm:pt>
    <dgm:pt modelId="{1BE40AAD-DE72-411E-ADDF-A731D687BF58}" type="pres">
      <dgm:prSet presAssocID="{9FFC4D93-E363-48C6-8325-38A2A68C2FB0}" presName="compNode" presStyleCnt="0"/>
      <dgm:spPr/>
    </dgm:pt>
    <dgm:pt modelId="{93B615D3-596B-4F18-8DC1-383DD5399864}" type="pres">
      <dgm:prSet presAssocID="{9FFC4D93-E363-48C6-8325-38A2A68C2FB0}" presName="bgRect" presStyleLbl="bgShp" presStyleIdx="3" presStyleCnt="6"/>
      <dgm:spPr/>
    </dgm:pt>
    <dgm:pt modelId="{59229763-EDF0-42F4-996B-BC0C868A3023}" type="pres">
      <dgm:prSet presAssocID="{9FFC4D93-E363-48C6-8325-38A2A68C2FB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ontrol listesi"/>
        </a:ext>
      </dgm:extLst>
    </dgm:pt>
    <dgm:pt modelId="{A3761303-B055-47BF-B5BE-4249981120F8}" type="pres">
      <dgm:prSet presAssocID="{9FFC4D93-E363-48C6-8325-38A2A68C2FB0}" presName="spaceRect" presStyleCnt="0"/>
      <dgm:spPr/>
    </dgm:pt>
    <dgm:pt modelId="{B91530BE-9CF8-4868-B08F-59ABC5EA5537}" type="pres">
      <dgm:prSet presAssocID="{9FFC4D93-E363-48C6-8325-38A2A68C2FB0}" presName="parTx" presStyleLbl="revTx" presStyleIdx="3" presStyleCnt="6">
        <dgm:presLayoutVars>
          <dgm:chMax val="0"/>
          <dgm:chPref val="0"/>
        </dgm:presLayoutVars>
      </dgm:prSet>
      <dgm:spPr/>
    </dgm:pt>
    <dgm:pt modelId="{85D0A320-FC20-4BE2-9A4D-C773D807E4B5}" type="pres">
      <dgm:prSet presAssocID="{A9E0C2E2-230A-41B2-B66F-FC1797F586FC}" presName="sibTrans" presStyleCnt="0"/>
      <dgm:spPr/>
    </dgm:pt>
    <dgm:pt modelId="{4B7CB597-9CDE-46DF-8270-CFE45F870C18}" type="pres">
      <dgm:prSet presAssocID="{63EB67F5-C4BB-4AA3-A5DD-1929FFC82489}" presName="compNode" presStyleCnt="0"/>
      <dgm:spPr/>
    </dgm:pt>
    <dgm:pt modelId="{873A6536-03F2-4890-A642-E1923C6C2705}" type="pres">
      <dgm:prSet presAssocID="{63EB67F5-C4BB-4AA3-A5DD-1929FFC82489}" presName="bgRect" presStyleLbl="bgShp" presStyleIdx="4" presStyleCnt="6"/>
      <dgm:spPr/>
    </dgm:pt>
    <dgm:pt modelId="{E1268A73-1BA5-46F8-977F-51C0BD511096}" type="pres">
      <dgm:prSet presAssocID="{63EB67F5-C4BB-4AA3-A5DD-1929FFC8248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nay işareti"/>
        </a:ext>
      </dgm:extLst>
    </dgm:pt>
    <dgm:pt modelId="{68DD3EE5-DF16-4241-B084-C7F431497712}" type="pres">
      <dgm:prSet presAssocID="{63EB67F5-C4BB-4AA3-A5DD-1929FFC82489}" presName="spaceRect" presStyleCnt="0"/>
      <dgm:spPr/>
    </dgm:pt>
    <dgm:pt modelId="{198CE930-4FD2-4B92-A837-AD59C13930D3}" type="pres">
      <dgm:prSet presAssocID="{63EB67F5-C4BB-4AA3-A5DD-1929FFC82489}" presName="parTx" presStyleLbl="revTx" presStyleIdx="4" presStyleCnt="6">
        <dgm:presLayoutVars>
          <dgm:chMax val="0"/>
          <dgm:chPref val="0"/>
        </dgm:presLayoutVars>
      </dgm:prSet>
      <dgm:spPr/>
    </dgm:pt>
    <dgm:pt modelId="{5540BAFF-C303-4650-B1B6-2D07F4858870}" type="pres">
      <dgm:prSet presAssocID="{72E434CE-51DA-4300-9DBA-D8293E21DA44}" presName="sibTrans" presStyleCnt="0"/>
      <dgm:spPr/>
    </dgm:pt>
    <dgm:pt modelId="{3EE54308-615A-4128-975C-68D5395BCB86}" type="pres">
      <dgm:prSet presAssocID="{2D71DD6F-460C-4E45-973D-0CB56537C492}" presName="compNode" presStyleCnt="0"/>
      <dgm:spPr/>
    </dgm:pt>
    <dgm:pt modelId="{D36B85CD-1035-4977-A710-17FE27DBC445}" type="pres">
      <dgm:prSet presAssocID="{2D71DD6F-460C-4E45-973D-0CB56537C492}" presName="bgRect" presStyleLbl="bgShp" presStyleIdx="5" presStyleCnt="6"/>
      <dgm:spPr/>
    </dgm:pt>
    <dgm:pt modelId="{93F2F7EC-46B1-4493-B3FE-7790910DE25A}" type="pres">
      <dgm:prSet presAssocID="{2D71DD6F-460C-4E45-973D-0CB56537C49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ad with Gears"/>
        </a:ext>
      </dgm:extLst>
    </dgm:pt>
    <dgm:pt modelId="{F0499EDF-BBCB-483A-81B5-A89853BC2FFE}" type="pres">
      <dgm:prSet presAssocID="{2D71DD6F-460C-4E45-973D-0CB56537C492}" presName="spaceRect" presStyleCnt="0"/>
      <dgm:spPr/>
    </dgm:pt>
    <dgm:pt modelId="{52BB26AD-1C13-4B67-AB1D-335241D73E89}" type="pres">
      <dgm:prSet presAssocID="{2D71DD6F-460C-4E45-973D-0CB56537C492}" presName="parTx" presStyleLbl="revTx" presStyleIdx="5" presStyleCnt="6">
        <dgm:presLayoutVars>
          <dgm:chMax val="0"/>
          <dgm:chPref val="0"/>
        </dgm:presLayoutVars>
      </dgm:prSet>
      <dgm:spPr/>
    </dgm:pt>
  </dgm:ptLst>
  <dgm:cxnLst>
    <dgm:cxn modelId="{DA7CDA12-BBBD-4558-8DC7-A996F9A9BB2A}" srcId="{85B811BD-7F24-422B-A8BB-71651D551CD1}" destId="{2210B9FA-B957-45F6-9D10-75052164142D}" srcOrd="0" destOrd="0" parTransId="{DE9A4EE5-1B84-49C7-A4DC-CCC2A5D1BE35}" sibTransId="{6F0845B4-CE54-4285-92A5-E09212A8F42C}"/>
    <dgm:cxn modelId="{7670F716-ADFA-B943-B790-119B836924C9}" type="presOf" srcId="{2210B9FA-B957-45F6-9D10-75052164142D}" destId="{DB9E4EAC-C59E-43A3-9DB4-88A036CADC90}" srcOrd="0" destOrd="0" presId="urn:microsoft.com/office/officeart/2018/2/layout/IconVerticalSolidList"/>
    <dgm:cxn modelId="{1BA3D618-B56E-F943-A87A-2F6417AEDFD9}" type="presOf" srcId="{63EB67F5-C4BB-4AA3-A5DD-1929FFC82489}" destId="{198CE930-4FD2-4B92-A837-AD59C13930D3}" srcOrd="0" destOrd="0" presId="urn:microsoft.com/office/officeart/2018/2/layout/IconVerticalSolidList"/>
    <dgm:cxn modelId="{5420962F-CBB4-1142-9977-97C1546A3CFC}" type="presOf" srcId="{94620CD8-9312-4818-A14D-9ED311166D10}" destId="{D332C30A-7EB6-4743-9A1E-9CC8838C34C4}" srcOrd="0" destOrd="0" presId="urn:microsoft.com/office/officeart/2018/2/layout/IconVerticalSolidList"/>
    <dgm:cxn modelId="{03150D36-160C-0E40-89B8-7F5D74629C64}" type="presOf" srcId="{842D35BE-4CD0-400D-BDC3-41B7745B4A66}" destId="{3E2BCF0C-C1B6-48F6-B6BF-3D2F62B7606F}" srcOrd="0" destOrd="0" presId="urn:microsoft.com/office/officeart/2018/2/layout/IconVerticalSolidList"/>
    <dgm:cxn modelId="{E9BDC542-F657-49FE-9108-0B5E4B1FD53F}" srcId="{85B811BD-7F24-422B-A8BB-71651D551CD1}" destId="{9FFC4D93-E363-48C6-8325-38A2A68C2FB0}" srcOrd="3" destOrd="0" parTransId="{3CCDA8DF-75F2-4BA9-BD51-7290F8A56571}" sibTransId="{A9E0C2E2-230A-41B2-B66F-FC1797F586FC}"/>
    <dgm:cxn modelId="{DCAC5660-6DE5-4267-9D4F-3AEFD8452459}" srcId="{85B811BD-7F24-422B-A8BB-71651D551CD1}" destId="{94620CD8-9312-4818-A14D-9ED311166D10}" srcOrd="2" destOrd="0" parTransId="{2ADF7BEE-8BCB-46BD-98E9-7B73D62799B7}" sibTransId="{419B56E0-D733-46CA-9ECB-23E37876C7D8}"/>
    <dgm:cxn modelId="{3ED6B87A-E86D-514F-BC52-CD0B3F121269}" type="presOf" srcId="{9FFC4D93-E363-48C6-8325-38A2A68C2FB0}" destId="{B91530BE-9CF8-4868-B08F-59ABC5EA5537}" srcOrd="0" destOrd="0" presId="urn:microsoft.com/office/officeart/2018/2/layout/IconVerticalSolidList"/>
    <dgm:cxn modelId="{511FDAA9-00B2-4666-BD5D-379188558F51}" srcId="{85B811BD-7F24-422B-A8BB-71651D551CD1}" destId="{63EB67F5-C4BB-4AA3-A5DD-1929FFC82489}" srcOrd="4" destOrd="0" parTransId="{3CE6BED4-F3BE-4BEF-A477-28FFF82DC5D4}" sibTransId="{72E434CE-51DA-4300-9DBA-D8293E21DA44}"/>
    <dgm:cxn modelId="{93C9E3B1-A395-49F5-88CD-ACB1ECC01EFB}" srcId="{85B811BD-7F24-422B-A8BB-71651D551CD1}" destId="{842D35BE-4CD0-400D-BDC3-41B7745B4A66}" srcOrd="1" destOrd="0" parTransId="{F0B8188E-F369-414A-A266-7D33FE8CD7D8}" sibTransId="{9DD4FF42-1646-4F4F-887C-2843AD95975C}"/>
    <dgm:cxn modelId="{C29C02B4-3E98-42A3-BB9B-9744B4E8AA4F}" type="presOf" srcId="{85B811BD-7F24-422B-A8BB-71651D551CD1}" destId="{94932CD1-7DB0-41B8-98E1-55CE3D2587D8}" srcOrd="0" destOrd="0" presId="urn:microsoft.com/office/officeart/2018/2/layout/IconVerticalSolidList"/>
    <dgm:cxn modelId="{3633E7B7-E0ED-F746-9190-87B4191CB91A}" type="presOf" srcId="{2D71DD6F-460C-4E45-973D-0CB56537C492}" destId="{52BB26AD-1C13-4B67-AB1D-335241D73E89}" srcOrd="0" destOrd="0" presId="urn:microsoft.com/office/officeart/2018/2/layout/IconVerticalSolidList"/>
    <dgm:cxn modelId="{BF443EFF-258E-4E0D-9602-69E68D623F96}" srcId="{85B811BD-7F24-422B-A8BB-71651D551CD1}" destId="{2D71DD6F-460C-4E45-973D-0CB56537C492}" srcOrd="5" destOrd="0" parTransId="{F96CCF99-EFA4-45F4-B113-90F4058FBCA3}" sibTransId="{BE7BCA2B-FE3B-40DC-8F63-DEDD9CFAC8B0}"/>
    <dgm:cxn modelId="{F880CCD1-89C8-4D4B-AA97-18A226108036}" type="presParOf" srcId="{94932CD1-7DB0-41B8-98E1-55CE3D2587D8}" destId="{CE5145E5-C6CA-4880-9F2F-D95EACF5D1DE}" srcOrd="0" destOrd="0" presId="urn:microsoft.com/office/officeart/2018/2/layout/IconVerticalSolidList"/>
    <dgm:cxn modelId="{372D0D9E-6B3F-9249-A930-9A7CECAC8D75}" type="presParOf" srcId="{CE5145E5-C6CA-4880-9F2F-D95EACF5D1DE}" destId="{EC5CADBD-FE9B-48B8-82F0-90DFBB420D69}" srcOrd="0" destOrd="0" presId="urn:microsoft.com/office/officeart/2018/2/layout/IconVerticalSolidList"/>
    <dgm:cxn modelId="{0130D437-EA7A-BF4E-8FA9-F9225483A80F}" type="presParOf" srcId="{CE5145E5-C6CA-4880-9F2F-D95EACF5D1DE}" destId="{D0927D39-FC69-4A2F-B8A1-329D2562301D}" srcOrd="1" destOrd="0" presId="urn:microsoft.com/office/officeart/2018/2/layout/IconVerticalSolidList"/>
    <dgm:cxn modelId="{D895CC6E-477A-3F4E-8164-F349FF367987}" type="presParOf" srcId="{CE5145E5-C6CA-4880-9F2F-D95EACF5D1DE}" destId="{999F2310-9311-4FF5-B4A8-5C092D837A31}" srcOrd="2" destOrd="0" presId="urn:microsoft.com/office/officeart/2018/2/layout/IconVerticalSolidList"/>
    <dgm:cxn modelId="{069FED27-A1D1-C848-8F2B-C70067EC623F}" type="presParOf" srcId="{CE5145E5-C6CA-4880-9F2F-D95EACF5D1DE}" destId="{DB9E4EAC-C59E-43A3-9DB4-88A036CADC90}" srcOrd="3" destOrd="0" presId="urn:microsoft.com/office/officeart/2018/2/layout/IconVerticalSolidList"/>
    <dgm:cxn modelId="{BDCA7427-3F98-3949-B897-60B78A5BFB7B}" type="presParOf" srcId="{94932CD1-7DB0-41B8-98E1-55CE3D2587D8}" destId="{98BFE3F4-FD6D-45FD-B669-D4C8DA9C9C31}" srcOrd="1" destOrd="0" presId="urn:microsoft.com/office/officeart/2018/2/layout/IconVerticalSolidList"/>
    <dgm:cxn modelId="{51B69923-A25D-F742-8CA3-B6712ACD5B23}" type="presParOf" srcId="{94932CD1-7DB0-41B8-98E1-55CE3D2587D8}" destId="{C1A4800E-22A6-462C-BA44-B4DD8EA8205C}" srcOrd="2" destOrd="0" presId="urn:microsoft.com/office/officeart/2018/2/layout/IconVerticalSolidList"/>
    <dgm:cxn modelId="{9FF8325C-993A-8740-ADE0-CDCFAC15B7F8}" type="presParOf" srcId="{C1A4800E-22A6-462C-BA44-B4DD8EA8205C}" destId="{3BF4FBCB-61D3-46D0-ADAE-E295DB5A4304}" srcOrd="0" destOrd="0" presId="urn:microsoft.com/office/officeart/2018/2/layout/IconVerticalSolidList"/>
    <dgm:cxn modelId="{1F0C72D4-5E21-2945-9269-93C24ECF0956}" type="presParOf" srcId="{C1A4800E-22A6-462C-BA44-B4DD8EA8205C}" destId="{BC7D4BC1-7C11-4AB3-A54C-CDB23926ACF3}" srcOrd="1" destOrd="0" presId="urn:microsoft.com/office/officeart/2018/2/layout/IconVerticalSolidList"/>
    <dgm:cxn modelId="{27A999E8-9CC0-0C44-88F9-B71841CA8225}" type="presParOf" srcId="{C1A4800E-22A6-462C-BA44-B4DD8EA8205C}" destId="{00752192-63D5-44A5-B40F-3CF5C68C4468}" srcOrd="2" destOrd="0" presId="urn:microsoft.com/office/officeart/2018/2/layout/IconVerticalSolidList"/>
    <dgm:cxn modelId="{4E082FB8-FC4C-D94C-BCAA-6582923DE8F1}" type="presParOf" srcId="{C1A4800E-22A6-462C-BA44-B4DD8EA8205C}" destId="{3E2BCF0C-C1B6-48F6-B6BF-3D2F62B7606F}" srcOrd="3" destOrd="0" presId="urn:microsoft.com/office/officeart/2018/2/layout/IconVerticalSolidList"/>
    <dgm:cxn modelId="{0F74E5D1-BD46-DC46-BC61-1EA1D40F9529}" type="presParOf" srcId="{94932CD1-7DB0-41B8-98E1-55CE3D2587D8}" destId="{F82740C3-1CC6-48D2-8F4D-97EE9662F984}" srcOrd="3" destOrd="0" presId="urn:microsoft.com/office/officeart/2018/2/layout/IconVerticalSolidList"/>
    <dgm:cxn modelId="{53D7AC18-4A60-4442-98F5-5B1024EE8D4C}" type="presParOf" srcId="{94932CD1-7DB0-41B8-98E1-55CE3D2587D8}" destId="{7B61EE7B-8B9E-4875-BBFF-67732C3B6A1A}" srcOrd="4" destOrd="0" presId="urn:microsoft.com/office/officeart/2018/2/layout/IconVerticalSolidList"/>
    <dgm:cxn modelId="{CC0AFCBB-F69A-594F-93A9-83A65899165F}" type="presParOf" srcId="{7B61EE7B-8B9E-4875-BBFF-67732C3B6A1A}" destId="{9EC73FAC-2869-4EDB-91EB-AF27964EFF6F}" srcOrd="0" destOrd="0" presId="urn:microsoft.com/office/officeart/2018/2/layout/IconVerticalSolidList"/>
    <dgm:cxn modelId="{93FE6BC9-C91A-5044-B427-5AE6C7258676}" type="presParOf" srcId="{7B61EE7B-8B9E-4875-BBFF-67732C3B6A1A}" destId="{168DBBE2-F5E6-4356-AA89-D88C34D6EB1F}" srcOrd="1" destOrd="0" presId="urn:microsoft.com/office/officeart/2018/2/layout/IconVerticalSolidList"/>
    <dgm:cxn modelId="{D6162FBE-4854-8C49-A9B7-509CA3B57CD9}" type="presParOf" srcId="{7B61EE7B-8B9E-4875-BBFF-67732C3B6A1A}" destId="{84A2120B-D902-4AA1-A06B-4E75482F3773}" srcOrd="2" destOrd="0" presId="urn:microsoft.com/office/officeart/2018/2/layout/IconVerticalSolidList"/>
    <dgm:cxn modelId="{FE1539BF-D378-B44A-8FAF-D77387548F37}" type="presParOf" srcId="{7B61EE7B-8B9E-4875-BBFF-67732C3B6A1A}" destId="{D332C30A-7EB6-4743-9A1E-9CC8838C34C4}" srcOrd="3" destOrd="0" presId="urn:microsoft.com/office/officeart/2018/2/layout/IconVerticalSolidList"/>
    <dgm:cxn modelId="{2A0F2402-370B-4F44-A046-BDE93888DF7F}" type="presParOf" srcId="{94932CD1-7DB0-41B8-98E1-55CE3D2587D8}" destId="{43B6AA1E-B61C-40F6-88FC-2A205EB407BB}" srcOrd="5" destOrd="0" presId="urn:microsoft.com/office/officeart/2018/2/layout/IconVerticalSolidList"/>
    <dgm:cxn modelId="{52B66971-315F-8E4A-A249-65FE10C7FE91}" type="presParOf" srcId="{94932CD1-7DB0-41B8-98E1-55CE3D2587D8}" destId="{1BE40AAD-DE72-411E-ADDF-A731D687BF58}" srcOrd="6" destOrd="0" presId="urn:microsoft.com/office/officeart/2018/2/layout/IconVerticalSolidList"/>
    <dgm:cxn modelId="{BFC5275A-B54D-9B4D-BB74-992E45FA0B2C}" type="presParOf" srcId="{1BE40AAD-DE72-411E-ADDF-A731D687BF58}" destId="{93B615D3-596B-4F18-8DC1-383DD5399864}" srcOrd="0" destOrd="0" presId="urn:microsoft.com/office/officeart/2018/2/layout/IconVerticalSolidList"/>
    <dgm:cxn modelId="{AE482225-15AD-934F-B8C0-8E9246553A92}" type="presParOf" srcId="{1BE40AAD-DE72-411E-ADDF-A731D687BF58}" destId="{59229763-EDF0-42F4-996B-BC0C868A3023}" srcOrd="1" destOrd="0" presId="urn:microsoft.com/office/officeart/2018/2/layout/IconVerticalSolidList"/>
    <dgm:cxn modelId="{70D2413B-4B0B-264B-A49D-1FD712A596B6}" type="presParOf" srcId="{1BE40AAD-DE72-411E-ADDF-A731D687BF58}" destId="{A3761303-B055-47BF-B5BE-4249981120F8}" srcOrd="2" destOrd="0" presId="urn:microsoft.com/office/officeart/2018/2/layout/IconVerticalSolidList"/>
    <dgm:cxn modelId="{662EBA79-8955-194F-BCBC-2B13014A34AD}" type="presParOf" srcId="{1BE40AAD-DE72-411E-ADDF-A731D687BF58}" destId="{B91530BE-9CF8-4868-B08F-59ABC5EA5537}" srcOrd="3" destOrd="0" presId="urn:microsoft.com/office/officeart/2018/2/layout/IconVerticalSolidList"/>
    <dgm:cxn modelId="{B6C38420-49EF-174D-B7B8-FD7AB1B4B4BA}" type="presParOf" srcId="{94932CD1-7DB0-41B8-98E1-55CE3D2587D8}" destId="{85D0A320-FC20-4BE2-9A4D-C773D807E4B5}" srcOrd="7" destOrd="0" presId="urn:microsoft.com/office/officeart/2018/2/layout/IconVerticalSolidList"/>
    <dgm:cxn modelId="{802C00AA-04B6-7A45-A4B4-3BDE2F119997}" type="presParOf" srcId="{94932CD1-7DB0-41B8-98E1-55CE3D2587D8}" destId="{4B7CB597-9CDE-46DF-8270-CFE45F870C18}" srcOrd="8" destOrd="0" presId="urn:microsoft.com/office/officeart/2018/2/layout/IconVerticalSolidList"/>
    <dgm:cxn modelId="{AA536B58-C76B-B342-83FE-510277E1AC67}" type="presParOf" srcId="{4B7CB597-9CDE-46DF-8270-CFE45F870C18}" destId="{873A6536-03F2-4890-A642-E1923C6C2705}" srcOrd="0" destOrd="0" presId="urn:microsoft.com/office/officeart/2018/2/layout/IconVerticalSolidList"/>
    <dgm:cxn modelId="{6979C377-A111-EC4B-BFAF-C99BCB10EC74}" type="presParOf" srcId="{4B7CB597-9CDE-46DF-8270-CFE45F870C18}" destId="{E1268A73-1BA5-46F8-977F-51C0BD511096}" srcOrd="1" destOrd="0" presId="urn:microsoft.com/office/officeart/2018/2/layout/IconVerticalSolidList"/>
    <dgm:cxn modelId="{FB91D7FD-1C40-9A45-BB82-F2F2EE9E8ADB}" type="presParOf" srcId="{4B7CB597-9CDE-46DF-8270-CFE45F870C18}" destId="{68DD3EE5-DF16-4241-B084-C7F431497712}" srcOrd="2" destOrd="0" presId="urn:microsoft.com/office/officeart/2018/2/layout/IconVerticalSolidList"/>
    <dgm:cxn modelId="{4CE91E9C-2EC2-164D-B6A5-BE9D12787CE5}" type="presParOf" srcId="{4B7CB597-9CDE-46DF-8270-CFE45F870C18}" destId="{198CE930-4FD2-4B92-A837-AD59C13930D3}" srcOrd="3" destOrd="0" presId="urn:microsoft.com/office/officeart/2018/2/layout/IconVerticalSolidList"/>
    <dgm:cxn modelId="{F0F6FDC0-84D1-A045-BABB-60BC2343B38E}" type="presParOf" srcId="{94932CD1-7DB0-41B8-98E1-55CE3D2587D8}" destId="{5540BAFF-C303-4650-B1B6-2D07F4858870}" srcOrd="9" destOrd="0" presId="urn:microsoft.com/office/officeart/2018/2/layout/IconVerticalSolidList"/>
    <dgm:cxn modelId="{A7F8B85F-E93F-F240-B071-DB0FC2BAFD70}" type="presParOf" srcId="{94932CD1-7DB0-41B8-98E1-55CE3D2587D8}" destId="{3EE54308-615A-4128-975C-68D5395BCB86}" srcOrd="10" destOrd="0" presId="urn:microsoft.com/office/officeart/2018/2/layout/IconVerticalSolidList"/>
    <dgm:cxn modelId="{64FB80AB-36DD-3D41-B61B-85122280E8D9}" type="presParOf" srcId="{3EE54308-615A-4128-975C-68D5395BCB86}" destId="{D36B85CD-1035-4977-A710-17FE27DBC445}" srcOrd="0" destOrd="0" presId="urn:microsoft.com/office/officeart/2018/2/layout/IconVerticalSolidList"/>
    <dgm:cxn modelId="{B541397A-2735-5747-88A7-D65F4FDF2A98}" type="presParOf" srcId="{3EE54308-615A-4128-975C-68D5395BCB86}" destId="{93F2F7EC-46B1-4493-B3FE-7790910DE25A}" srcOrd="1" destOrd="0" presId="urn:microsoft.com/office/officeart/2018/2/layout/IconVerticalSolidList"/>
    <dgm:cxn modelId="{9F2960AC-702B-C645-8B1D-5483A4662B25}" type="presParOf" srcId="{3EE54308-615A-4128-975C-68D5395BCB86}" destId="{F0499EDF-BBCB-483A-81B5-A89853BC2FFE}" srcOrd="2" destOrd="0" presId="urn:microsoft.com/office/officeart/2018/2/layout/IconVerticalSolidList"/>
    <dgm:cxn modelId="{15A080FF-D29E-444B-B4C3-C9C672D14CD7}" type="presParOf" srcId="{3EE54308-615A-4128-975C-68D5395BCB86}" destId="{52BB26AD-1C13-4B67-AB1D-335241D73E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ADBD-FE9B-48B8-82F0-90DFBB420D69}">
      <dsp:nvSpPr>
        <dsp:cNvPr id="0" name=""/>
        <dsp:cNvSpPr/>
      </dsp:nvSpPr>
      <dsp:spPr>
        <a:xfrm>
          <a:off x="0" y="1214"/>
          <a:ext cx="6515947" cy="517592"/>
        </a:xfrm>
        <a:prstGeom prst="roundRect">
          <a:avLst>
            <a:gd name="adj" fmla="val 10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27D39-FC69-4A2F-B8A1-329D2562301D}">
      <dsp:nvSpPr>
        <dsp:cNvPr id="0" name=""/>
        <dsp:cNvSpPr/>
      </dsp:nvSpPr>
      <dsp:spPr>
        <a:xfrm>
          <a:off x="156571" y="117672"/>
          <a:ext cx="284675" cy="284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E4EAC-C59E-43A3-9DB4-88A036CADC90}">
      <dsp:nvSpPr>
        <dsp:cNvPr id="0" name=""/>
        <dsp:cNvSpPr/>
      </dsp:nvSpPr>
      <dsp:spPr>
        <a:xfrm>
          <a:off x="597819" y="1214"/>
          <a:ext cx="5918127" cy="51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79" tIns="54779" rIns="54779" bIns="54779" numCol="1" spcCol="1270" anchor="ctr" anchorCtr="0">
          <a:noAutofit/>
        </a:bodyPr>
        <a:lstStyle/>
        <a:p>
          <a:pPr marL="0" lvl="0" indent="0" algn="l" defTabSz="844550">
            <a:lnSpc>
              <a:spcPct val="100000"/>
            </a:lnSpc>
            <a:spcBef>
              <a:spcPct val="0"/>
            </a:spcBef>
            <a:spcAft>
              <a:spcPct val="35000"/>
            </a:spcAft>
            <a:buNone/>
          </a:pPr>
          <a:r>
            <a:rPr lang="en-US" sz="1900" kern="1200" dirty="0"/>
            <a:t>AKADEMİK BİRİM HAKKINDA GENEL BİLGİLENDİRME</a:t>
          </a:r>
        </a:p>
      </dsp:txBody>
      <dsp:txXfrm>
        <a:off x="597819" y="1214"/>
        <a:ext cx="5918127" cy="517592"/>
      </dsp:txXfrm>
    </dsp:sp>
    <dsp:sp modelId="{3BF4FBCB-61D3-46D0-ADAE-E295DB5A4304}">
      <dsp:nvSpPr>
        <dsp:cNvPr id="0" name=""/>
        <dsp:cNvSpPr/>
      </dsp:nvSpPr>
      <dsp:spPr>
        <a:xfrm>
          <a:off x="0" y="648205"/>
          <a:ext cx="6515947" cy="517592"/>
        </a:xfrm>
        <a:prstGeom prst="roundRect">
          <a:avLst>
            <a:gd name="adj" fmla="val 10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D4BC1-7C11-4AB3-A54C-CDB23926ACF3}">
      <dsp:nvSpPr>
        <dsp:cNvPr id="0" name=""/>
        <dsp:cNvSpPr/>
      </dsp:nvSpPr>
      <dsp:spPr>
        <a:xfrm>
          <a:off x="156571" y="764663"/>
          <a:ext cx="284675" cy="284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2BCF0C-C1B6-48F6-B6BF-3D2F62B7606F}">
      <dsp:nvSpPr>
        <dsp:cNvPr id="0" name=""/>
        <dsp:cNvSpPr/>
      </dsp:nvSpPr>
      <dsp:spPr>
        <a:xfrm>
          <a:off x="597819" y="648205"/>
          <a:ext cx="5918127" cy="51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79" tIns="54779" rIns="54779" bIns="54779" numCol="1" spcCol="1270" anchor="ctr" anchorCtr="0">
          <a:noAutofit/>
        </a:bodyPr>
        <a:lstStyle/>
        <a:p>
          <a:pPr marL="0" lvl="0" indent="0" algn="l" defTabSz="844550">
            <a:lnSpc>
              <a:spcPct val="100000"/>
            </a:lnSpc>
            <a:spcBef>
              <a:spcPct val="0"/>
            </a:spcBef>
            <a:spcAft>
              <a:spcPct val="35000"/>
            </a:spcAft>
            <a:buNone/>
          </a:pPr>
          <a:r>
            <a:rPr lang="en-US" sz="1900" kern="1200" dirty="0"/>
            <a:t>BİRİMİN AKADEMİK PERFORMANSI </a:t>
          </a:r>
        </a:p>
      </dsp:txBody>
      <dsp:txXfrm>
        <a:off x="597819" y="648205"/>
        <a:ext cx="5918127" cy="517592"/>
      </dsp:txXfrm>
    </dsp:sp>
    <dsp:sp modelId="{9EC73FAC-2869-4EDB-91EB-AF27964EFF6F}">
      <dsp:nvSpPr>
        <dsp:cNvPr id="0" name=""/>
        <dsp:cNvSpPr/>
      </dsp:nvSpPr>
      <dsp:spPr>
        <a:xfrm>
          <a:off x="0" y="1295195"/>
          <a:ext cx="6515947" cy="517592"/>
        </a:xfrm>
        <a:prstGeom prst="roundRect">
          <a:avLst>
            <a:gd name="adj" fmla="val 10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DBBE2-F5E6-4356-AA89-D88C34D6EB1F}">
      <dsp:nvSpPr>
        <dsp:cNvPr id="0" name=""/>
        <dsp:cNvSpPr/>
      </dsp:nvSpPr>
      <dsp:spPr>
        <a:xfrm>
          <a:off x="156571" y="1411653"/>
          <a:ext cx="284675" cy="284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2C30A-7EB6-4743-9A1E-9CC8838C34C4}">
      <dsp:nvSpPr>
        <dsp:cNvPr id="0" name=""/>
        <dsp:cNvSpPr/>
      </dsp:nvSpPr>
      <dsp:spPr>
        <a:xfrm>
          <a:off x="597819" y="1295195"/>
          <a:ext cx="5918127" cy="51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79" tIns="54779" rIns="54779" bIns="54779" numCol="1" spcCol="1270" anchor="ctr" anchorCtr="0">
          <a:noAutofit/>
        </a:bodyPr>
        <a:lstStyle/>
        <a:p>
          <a:pPr marL="0" lvl="0" indent="0" algn="l" defTabSz="844550">
            <a:lnSpc>
              <a:spcPct val="100000"/>
            </a:lnSpc>
            <a:spcBef>
              <a:spcPct val="0"/>
            </a:spcBef>
            <a:spcAft>
              <a:spcPct val="35000"/>
            </a:spcAft>
            <a:buNone/>
          </a:pPr>
          <a:r>
            <a:rPr lang="tr-TR" sz="1900" kern="1200" dirty="0"/>
            <a:t>MEMNUNİYET ANKETLERİ</a:t>
          </a:r>
          <a:endParaRPr lang="en-US" sz="1900" kern="1200" dirty="0"/>
        </a:p>
      </dsp:txBody>
      <dsp:txXfrm>
        <a:off x="597819" y="1295195"/>
        <a:ext cx="5918127" cy="517592"/>
      </dsp:txXfrm>
    </dsp:sp>
    <dsp:sp modelId="{93B615D3-596B-4F18-8DC1-383DD5399864}">
      <dsp:nvSpPr>
        <dsp:cNvPr id="0" name=""/>
        <dsp:cNvSpPr/>
      </dsp:nvSpPr>
      <dsp:spPr>
        <a:xfrm>
          <a:off x="0" y="1942186"/>
          <a:ext cx="6515947" cy="517592"/>
        </a:xfrm>
        <a:prstGeom prst="roundRect">
          <a:avLst>
            <a:gd name="adj" fmla="val 10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29763-EDF0-42F4-996B-BC0C868A3023}">
      <dsp:nvSpPr>
        <dsp:cNvPr id="0" name=""/>
        <dsp:cNvSpPr/>
      </dsp:nvSpPr>
      <dsp:spPr>
        <a:xfrm>
          <a:off x="156571" y="2058644"/>
          <a:ext cx="284675" cy="2846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530BE-9CF8-4868-B08F-59ABC5EA5537}">
      <dsp:nvSpPr>
        <dsp:cNvPr id="0" name=""/>
        <dsp:cNvSpPr/>
      </dsp:nvSpPr>
      <dsp:spPr>
        <a:xfrm>
          <a:off x="597819" y="1942186"/>
          <a:ext cx="5918127" cy="51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79" tIns="54779" rIns="54779" bIns="54779" numCol="1" spcCol="1270" anchor="ctr" anchorCtr="0">
          <a:noAutofit/>
        </a:bodyPr>
        <a:lstStyle/>
        <a:p>
          <a:pPr marL="0" lvl="0" indent="0" algn="l" defTabSz="844550">
            <a:lnSpc>
              <a:spcPct val="100000"/>
            </a:lnSpc>
            <a:spcBef>
              <a:spcPct val="0"/>
            </a:spcBef>
            <a:spcAft>
              <a:spcPct val="35000"/>
            </a:spcAft>
            <a:buNone/>
          </a:pPr>
          <a:r>
            <a:rPr lang="tr-TR" sz="1900" kern="1200" dirty="0"/>
            <a:t>KALİTE YÖNETİM SİSTEMİNE VERİ GİRİŞLERİ</a:t>
          </a:r>
          <a:endParaRPr lang="en-US" sz="1900" kern="1200" dirty="0"/>
        </a:p>
      </dsp:txBody>
      <dsp:txXfrm>
        <a:off x="597819" y="1942186"/>
        <a:ext cx="5918127" cy="517592"/>
      </dsp:txXfrm>
    </dsp:sp>
    <dsp:sp modelId="{873A6536-03F2-4890-A642-E1923C6C2705}">
      <dsp:nvSpPr>
        <dsp:cNvPr id="0" name=""/>
        <dsp:cNvSpPr/>
      </dsp:nvSpPr>
      <dsp:spPr>
        <a:xfrm>
          <a:off x="0" y="2589176"/>
          <a:ext cx="6515947" cy="517592"/>
        </a:xfrm>
        <a:prstGeom prst="roundRect">
          <a:avLst>
            <a:gd name="adj" fmla="val 10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68A73-1BA5-46F8-977F-51C0BD511096}">
      <dsp:nvSpPr>
        <dsp:cNvPr id="0" name=""/>
        <dsp:cNvSpPr/>
      </dsp:nvSpPr>
      <dsp:spPr>
        <a:xfrm>
          <a:off x="156571" y="2705634"/>
          <a:ext cx="284675" cy="2846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CE930-4FD2-4B92-A837-AD59C13930D3}">
      <dsp:nvSpPr>
        <dsp:cNvPr id="0" name=""/>
        <dsp:cNvSpPr/>
      </dsp:nvSpPr>
      <dsp:spPr>
        <a:xfrm>
          <a:off x="597819" y="2589176"/>
          <a:ext cx="5918127" cy="51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79" tIns="54779" rIns="54779" bIns="54779" numCol="1" spcCol="1270" anchor="ctr" anchorCtr="0">
          <a:noAutofit/>
        </a:bodyPr>
        <a:lstStyle/>
        <a:p>
          <a:pPr marL="0" lvl="0" indent="0" algn="l" defTabSz="844550">
            <a:lnSpc>
              <a:spcPct val="100000"/>
            </a:lnSpc>
            <a:spcBef>
              <a:spcPct val="0"/>
            </a:spcBef>
            <a:spcAft>
              <a:spcPct val="35000"/>
            </a:spcAft>
            <a:buNone/>
          </a:pPr>
          <a:r>
            <a:rPr lang="tr-TR" sz="1900" kern="1200" dirty="0"/>
            <a:t>ÖZ/AKRAN DEĞERLENDİRME GELİŞMEYE AÇIK YANLAR</a:t>
          </a:r>
          <a:endParaRPr lang="en-US" sz="1900" kern="1200" dirty="0"/>
        </a:p>
      </dsp:txBody>
      <dsp:txXfrm>
        <a:off x="597819" y="2589176"/>
        <a:ext cx="5918127" cy="517592"/>
      </dsp:txXfrm>
    </dsp:sp>
    <dsp:sp modelId="{D36B85CD-1035-4977-A710-17FE27DBC445}">
      <dsp:nvSpPr>
        <dsp:cNvPr id="0" name=""/>
        <dsp:cNvSpPr/>
      </dsp:nvSpPr>
      <dsp:spPr>
        <a:xfrm>
          <a:off x="0" y="3236166"/>
          <a:ext cx="6515947" cy="517592"/>
        </a:xfrm>
        <a:prstGeom prst="roundRect">
          <a:avLst>
            <a:gd name="adj" fmla="val 10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2F7EC-46B1-4493-B3FE-7790910DE25A}">
      <dsp:nvSpPr>
        <dsp:cNvPr id="0" name=""/>
        <dsp:cNvSpPr/>
      </dsp:nvSpPr>
      <dsp:spPr>
        <a:xfrm>
          <a:off x="156571" y="3352625"/>
          <a:ext cx="284675" cy="2846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B26AD-1C13-4B67-AB1D-335241D73E89}">
      <dsp:nvSpPr>
        <dsp:cNvPr id="0" name=""/>
        <dsp:cNvSpPr/>
      </dsp:nvSpPr>
      <dsp:spPr>
        <a:xfrm>
          <a:off x="597819" y="3236166"/>
          <a:ext cx="5918127" cy="51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79" tIns="54779" rIns="54779" bIns="54779" numCol="1" spcCol="1270" anchor="ctr" anchorCtr="0">
          <a:noAutofit/>
        </a:bodyPr>
        <a:lstStyle/>
        <a:p>
          <a:pPr marL="0" lvl="0" indent="0" algn="l" defTabSz="844550">
            <a:lnSpc>
              <a:spcPct val="100000"/>
            </a:lnSpc>
            <a:spcBef>
              <a:spcPct val="0"/>
            </a:spcBef>
            <a:spcAft>
              <a:spcPct val="35000"/>
            </a:spcAft>
            <a:buNone/>
          </a:pPr>
          <a:r>
            <a:rPr lang="tr-TR" sz="1900" kern="1200"/>
            <a:t>YAŞANILAN SORUNLAR VE ÇÖZÜM ÖNERİLERİ</a:t>
          </a:r>
          <a:endParaRPr lang="en-US" sz="1900" kern="1200"/>
        </a:p>
      </dsp:txBody>
      <dsp:txXfrm>
        <a:off x="597819" y="3236166"/>
        <a:ext cx="5918127" cy="5175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13D07-37B6-C544-A0A6-D05083A20527}" type="datetimeFigureOut">
              <a:rPr lang="en-TR" smtClean="0"/>
              <a:t>21.01.2025</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C84AF-ECBC-CD4D-8E2F-33752078086C}" type="slidenum">
              <a:rPr lang="en-TR" smtClean="0"/>
              <a:t>‹#›</a:t>
            </a:fld>
            <a:endParaRPr lang="en-TR"/>
          </a:p>
        </p:txBody>
      </p:sp>
    </p:spTree>
    <p:extLst>
      <p:ext uri="{BB962C8B-B14F-4D97-AF65-F5344CB8AC3E}">
        <p14:creationId xmlns:p14="http://schemas.microsoft.com/office/powerpoint/2010/main" val="23153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DB85B9D-C148-4C3F-B34E-672F3AB88AD2}" type="slidenum">
              <a:rPr lang="tr-TR" smtClean="0"/>
              <a:t>3</a:t>
            </a:fld>
            <a:endParaRPr lang="tr-TR"/>
          </a:p>
        </p:txBody>
      </p:sp>
    </p:spTree>
    <p:extLst>
      <p:ext uri="{BB962C8B-B14F-4D97-AF65-F5344CB8AC3E}">
        <p14:creationId xmlns:p14="http://schemas.microsoft.com/office/powerpoint/2010/main" val="82354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3607-DEB7-CCAC-91CA-5C1220FF81A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7B2F6ED-F70F-D7EE-4E0E-F560977AFA2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33083FD-556D-9C0E-04D0-EAAB8E82661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13D982E-1E11-47D1-5187-6AD7A4DDBE67}"/>
              </a:ext>
            </a:extLst>
          </p:cNvPr>
          <p:cNvSpPr>
            <a:spLocks noGrp="1"/>
          </p:cNvSpPr>
          <p:nvPr>
            <p:ph type="sldNum" sz="quarter" idx="5"/>
          </p:nvPr>
        </p:nvSpPr>
        <p:spPr/>
        <p:txBody>
          <a:bodyPr/>
          <a:lstStyle/>
          <a:p>
            <a:fld id="{BDB85B9D-C148-4C3F-B34E-672F3AB88AD2}" type="slidenum">
              <a:rPr lang="tr-TR" smtClean="0"/>
              <a:t>4</a:t>
            </a:fld>
            <a:endParaRPr lang="tr-TR"/>
          </a:p>
        </p:txBody>
      </p:sp>
    </p:spTree>
    <p:extLst>
      <p:ext uri="{BB962C8B-B14F-4D97-AF65-F5344CB8AC3E}">
        <p14:creationId xmlns:p14="http://schemas.microsoft.com/office/powerpoint/2010/main" val="46447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D671CD-E101-E2E9-6261-17283B92BB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C1513BB-DA8B-50C6-352B-2722C40DD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C42A3C6-60F1-6D4D-4A7D-D26BBCD6C8C5}"/>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5" name="Alt Bilgi Yer Tutucusu 4">
            <a:extLst>
              <a:ext uri="{FF2B5EF4-FFF2-40B4-BE49-F238E27FC236}">
                <a16:creationId xmlns:a16="http://schemas.microsoft.com/office/drawing/2014/main" id="{D19F3631-E3E7-CC54-7451-31125A0C3C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64BB54-2729-2233-EEB9-A096BEA57B10}"/>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220062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325B1E-EC02-E334-905B-0257640FC3B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278107E-3589-C290-4F40-A0DE6C6537C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36BDE2-4057-7EBE-BCF1-C555F9AAACA9}"/>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5" name="Alt Bilgi Yer Tutucusu 4">
            <a:extLst>
              <a:ext uri="{FF2B5EF4-FFF2-40B4-BE49-F238E27FC236}">
                <a16:creationId xmlns:a16="http://schemas.microsoft.com/office/drawing/2014/main" id="{78F74805-880C-EBBE-07D5-E353DDB54B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6D47F2-6308-F5DB-C8C4-6D76C508A59D}"/>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275659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02640A0-4AE2-73CE-13FA-401F4EAF387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259F9DE-64A7-3B11-3BE1-853DD51096F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9D0FC03-C0E0-AA22-9977-11763291043A}"/>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5" name="Alt Bilgi Yer Tutucusu 4">
            <a:extLst>
              <a:ext uri="{FF2B5EF4-FFF2-40B4-BE49-F238E27FC236}">
                <a16:creationId xmlns:a16="http://schemas.microsoft.com/office/drawing/2014/main" id="{860BE1DF-6A9D-01B7-89A1-EA7F1D7EBE3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FA9A9D2-278E-91FF-A581-16FE2AE06BA3}"/>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326622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9A0097-7982-A76B-B78E-45458244C84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BE41966-4321-4D04-2325-EDB15E10C1B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A9ADB0-D52A-9DA3-3846-4F2AE310996B}"/>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5" name="Alt Bilgi Yer Tutucusu 4">
            <a:extLst>
              <a:ext uri="{FF2B5EF4-FFF2-40B4-BE49-F238E27FC236}">
                <a16:creationId xmlns:a16="http://schemas.microsoft.com/office/drawing/2014/main" id="{82190049-BD20-5576-93F2-639F6D26E48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1FB563E-96B9-26C5-1EE0-0EFB34A125C3}"/>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390621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7E0B93-8CB2-D4D0-B322-4D632C7A59D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A69AD01-D442-A321-7125-92C77F6E76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AEDDDBD-7013-9A39-625C-C461BD4D33FD}"/>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5" name="Alt Bilgi Yer Tutucusu 4">
            <a:extLst>
              <a:ext uri="{FF2B5EF4-FFF2-40B4-BE49-F238E27FC236}">
                <a16:creationId xmlns:a16="http://schemas.microsoft.com/office/drawing/2014/main" id="{942976F2-40ED-9360-A28A-BA8CDBDDB3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3DE44C-EE64-EFD1-2483-E22BAF2D6EE0}"/>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121404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0ADA21-8ED6-4280-3700-6A1B3F9055A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8D934D7-780B-193C-FBD4-51CB1EAB4DE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55B3FE1-04E7-C1C5-22D3-C15D1C13101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3651968-92D0-A577-B453-7943CE2CB8EE}"/>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6" name="Alt Bilgi Yer Tutucusu 5">
            <a:extLst>
              <a:ext uri="{FF2B5EF4-FFF2-40B4-BE49-F238E27FC236}">
                <a16:creationId xmlns:a16="http://schemas.microsoft.com/office/drawing/2014/main" id="{3EB129CA-0CDD-DEC6-F6BE-70CEB2EF8B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DFBEB72-89C8-D1A2-D587-6B54B1489AB1}"/>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1475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BF6863-6A08-5047-076A-CC03C362906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9A98FF2-0C12-2614-BC57-6C173AE5E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FB6E209-FBA3-68C7-9C04-FDA0C0397B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A7C6093-1782-DB3D-AE2F-A9E2BE55F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1E043AC-32B4-1D93-1BEA-D387C20CE24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90CA28F-1DBA-F6D0-3C03-C97E177C0284}"/>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8" name="Alt Bilgi Yer Tutucusu 7">
            <a:extLst>
              <a:ext uri="{FF2B5EF4-FFF2-40B4-BE49-F238E27FC236}">
                <a16:creationId xmlns:a16="http://schemas.microsoft.com/office/drawing/2014/main" id="{4E845C3D-FD0B-C53E-C767-2978BA5BA3C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C9CC02F-E696-1427-6020-F392F583248A}"/>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119374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A874C-B493-BC5E-92EA-ACE058612CC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0788FE3-C955-1507-43B0-1D9287969E3C}"/>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4" name="Alt Bilgi Yer Tutucusu 3">
            <a:extLst>
              <a:ext uri="{FF2B5EF4-FFF2-40B4-BE49-F238E27FC236}">
                <a16:creationId xmlns:a16="http://schemas.microsoft.com/office/drawing/2014/main" id="{66FFC1B0-A0D2-CFA5-E19C-0A7760379C5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A0401B-F79B-B51B-6C0D-F7128BD54463}"/>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256125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8A23C79-0CEA-35A1-0B16-14523C37EDB6}"/>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3" name="Alt Bilgi Yer Tutucusu 2">
            <a:extLst>
              <a:ext uri="{FF2B5EF4-FFF2-40B4-BE49-F238E27FC236}">
                <a16:creationId xmlns:a16="http://schemas.microsoft.com/office/drawing/2014/main" id="{D0A5C01D-680D-2924-ECF3-54BF8AA8EAD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9CBC28B-B751-93F8-9898-B8ED955221FD}"/>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321317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BBA4AB-3B51-0071-65F2-6656A5596E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C4DC4F2-A8CA-0C46-B805-B28E4C1FE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51D3719-82DE-DA41-2BA1-C3AFE2055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DE1A7D8-1C1A-1B8E-823E-85C15E4322DD}"/>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6" name="Alt Bilgi Yer Tutucusu 5">
            <a:extLst>
              <a:ext uri="{FF2B5EF4-FFF2-40B4-BE49-F238E27FC236}">
                <a16:creationId xmlns:a16="http://schemas.microsoft.com/office/drawing/2014/main" id="{50CB359B-EBA9-9A58-3FED-FB2A008737E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BCC2ED9-A78F-A62B-C0C7-465C77291E39}"/>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273013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1955A-5EBF-D52F-5E4A-DB03A086890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4376FE0-0862-AB2E-F0D4-17AE87E75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AE9DFD8-DD01-A447-357E-AAA763B13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03E912D-2DE7-CE83-A996-E97B3F4ADA9C}"/>
              </a:ext>
            </a:extLst>
          </p:cNvPr>
          <p:cNvSpPr>
            <a:spLocks noGrp="1"/>
          </p:cNvSpPr>
          <p:nvPr>
            <p:ph type="dt" sz="half" idx="10"/>
          </p:nvPr>
        </p:nvSpPr>
        <p:spPr/>
        <p:txBody>
          <a:bodyPr/>
          <a:lstStyle/>
          <a:p>
            <a:fld id="{C98F0807-DC89-244A-971C-1AD2D9817CA5}" type="datetimeFigureOut">
              <a:rPr lang="tr-TR" smtClean="0"/>
              <a:t>21.01.2025</a:t>
            </a:fld>
            <a:endParaRPr lang="tr-TR"/>
          </a:p>
        </p:txBody>
      </p:sp>
      <p:sp>
        <p:nvSpPr>
          <p:cNvPr id="6" name="Alt Bilgi Yer Tutucusu 5">
            <a:extLst>
              <a:ext uri="{FF2B5EF4-FFF2-40B4-BE49-F238E27FC236}">
                <a16:creationId xmlns:a16="http://schemas.microsoft.com/office/drawing/2014/main" id="{5215ECF7-5168-EBF0-AC76-18CA0DC386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4A6278F-413C-9D2F-4D97-00855CB22073}"/>
              </a:ext>
            </a:extLst>
          </p:cNvPr>
          <p:cNvSpPr>
            <a:spLocks noGrp="1"/>
          </p:cNvSpPr>
          <p:nvPr>
            <p:ph type="sldNum" sz="quarter" idx="12"/>
          </p:nvPr>
        </p:nvSpPr>
        <p:spPr/>
        <p:txBody>
          <a:bodyPr/>
          <a:lstStyle/>
          <a:p>
            <a:fld id="{09DE0449-E412-AA4F-ADC5-B21AD4C701DE}" type="slidenum">
              <a:rPr lang="tr-TR" smtClean="0"/>
              <a:t>‹#›</a:t>
            </a:fld>
            <a:endParaRPr lang="tr-TR"/>
          </a:p>
        </p:txBody>
      </p:sp>
    </p:spTree>
    <p:extLst>
      <p:ext uri="{BB962C8B-B14F-4D97-AF65-F5344CB8AC3E}">
        <p14:creationId xmlns:p14="http://schemas.microsoft.com/office/powerpoint/2010/main" val="384720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0184833-5925-E8BA-9774-CC389DB05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E8AAC6D-4A2E-AC4A-FC97-B5E3C4BA0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0F82AF3-4545-F497-864F-FB12C2994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8F0807-DC89-244A-971C-1AD2D9817CA5}" type="datetimeFigureOut">
              <a:rPr lang="tr-TR" smtClean="0"/>
              <a:t>21.01.2025</a:t>
            </a:fld>
            <a:endParaRPr lang="tr-TR"/>
          </a:p>
        </p:txBody>
      </p:sp>
      <p:sp>
        <p:nvSpPr>
          <p:cNvPr id="5" name="Alt Bilgi Yer Tutucusu 4">
            <a:extLst>
              <a:ext uri="{FF2B5EF4-FFF2-40B4-BE49-F238E27FC236}">
                <a16:creationId xmlns:a16="http://schemas.microsoft.com/office/drawing/2014/main" id="{A594C8AB-6105-B610-B077-8FB1A896F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E8C5A5B2-9B66-5C8E-45CB-CF9CB4186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DE0449-E412-AA4F-ADC5-B21AD4C701DE}" type="slidenum">
              <a:rPr lang="tr-TR" smtClean="0"/>
              <a:t>‹#›</a:t>
            </a:fld>
            <a:endParaRPr lang="tr-TR"/>
          </a:p>
        </p:txBody>
      </p:sp>
    </p:spTree>
    <p:extLst>
      <p:ext uri="{BB962C8B-B14F-4D97-AF65-F5344CB8AC3E}">
        <p14:creationId xmlns:p14="http://schemas.microsoft.com/office/powerpoint/2010/main" val="348431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9735-4226-1FB6-8C45-55C45E80172C}"/>
            </a:ext>
          </a:extLst>
        </p:cNvPr>
        <p:cNvGrpSpPr/>
        <p:nvPr/>
      </p:nvGrpSpPr>
      <p:grpSpPr>
        <a:xfrm>
          <a:off x="0" y="0"/>
          <a:ext cx="0" cy="0"/>
          <a:chOff x="0" y="0"/>
          <a:chExt cx="0" cy="0"/>
        </a:xfrm>
      </p:grpSpPr>
      <p:pic>
        <p:nvPicPr>
          <p:cNvPr id="8" name="Picture 7" descr="A collage of a landscape&#10;&#10;Description automatically generated">
            <a:extLst>
              <a:ext uri="{FF2B5EF4-FFF2-40B4-BE49-F238E27FC236}">
                <a16:creationId xmlns:a16="http://schemas.microsoft.com/office/drawing/2014/main" id="{34F665DA-34DC-8AA9-A535-61672BE8305F}"/>
              </a:ext>
            </a:extLst>
          </p:cNvPr>
          <p:cNvPicPr>
            <a:picLocks noChangeAspect="1"/>
          </p:cNvPicPr>
          <p:nvPr/>
        </p:nvPicPr>
        <p:blipFill>
          <a:blip r:embed="rId2"/>
          <a:stretch>
            <a:fillRect/>
          </a:stretch>
        </p:blipFill>
        <p:spPr>
          <a:xfrm>
            <a:off x="0" y="0"/>
            <a:ext cx="12192000" cy="6860031"/>
          </a:xfrm>
          <a:prstGeom prst="rect">
            <a:avLst/>
          </a:prstGeom>
        </p:spPr>
      </p:pic>
      <p:pic>
        <p:nvPicPr>
          <p:cNvPr id="4" name="Resim 3" descr="metin, yazı tipi, simge, sembol, daire içeren bir resim&#10;&#10;Açıklama otomatik olarak oluşturuldu">
            <a:extLst>
              <a:ext uri="{FF2B5EF4-FFF2-40B4-BE49-F238E27FC236}">
                <a16:creationId xmlns:a16="http://schemas.microsoft.com/office/drawing/2014/main" id="{6C2BEE1A-AA1F-D93F-2430-CC839C068AAB}"/>
              </a:ext>
            </a:extLst>
          </p:cNvPr>
          <p:cNvPicPr>
            <a:picLocks noChangeAspect="1"/>
          </p:cNvPicPr>
          <p:nvPr/>
        </p:nvPicPr>
        <p:blipFill>
          <a:blip r:embed="rId3"/>
          <a:stretch>
            <a:fillRect/>
          </a:stretch>
        </p:blipFill>
        <p:spPr>
          <a:xfrm>
            <a:off x="374709" y="253750"/>
            <a:ext cx="1131993" cy="1124262"/>
          </a:xfrm>
          <a:prstGeom prst="rect">
            <a:avLst/>
          </a:prstGeom>
        </p:spPr>
      </p:pic>
      <p:sp>
        <p:nvSpPr>
          <p:cNvPr id="6" name="TextBox 6">
            <a:extLst>
              <a:ext uri="{FF2B5EF4-FFF2-40B4-BE49-F238E27FC236}">
                <a16:creationId xmlns:a16="http://schemas.microsoft.com/office/drawing/2014/main" id="{51681AA8-52D2-05CB-95BD-1FB527C3C089}"/>
              </a:ext>
            </a:extLst>
          </p:cNvPr>
          <p:cNvSpPr txBox="1"/>
          <p:nvPr/>
        </p:nvSpPr>
        <p:spPr>
          <a:xfrm>
            <a:off x="505902" y="2381265"/>
            <a:ext cx="6705600"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kumimoji="0" lang="tr-TR" sz="3200" b="1"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Roboto Light"/>
              </a:rPr>
              <a:t>2024 yılı Birim Faaliyet Raporu ve </a:t>
            </a:r>
            <a:br>
              <a:rPr kumimoji="0" lang="tr-TR" sz="3200" b="1"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Roboto Light"/>
              </a:rPr>
            </a:br>
            <a:r>
              <a:rPr kumimoji="0" lang="tr-TR" sz="3200" b="1"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Roboto Light"/>
              </a:rPr>
              <a:t>Öz/Akran Değerlendirme Gelişmeye Açık Yönler Sunumu</a:t>
            </a:r>
          </a:p>
          <a:p>
            <a:pPr marL="0" marR="0" indent="0" algn="ctr" defTabSz="2438339" rtl="0" fontAlgn="auto" latinLnBrk="0" hangingPunct="0">
              <a:lnSpc>
                <a:spcPct val="100000"/>
              </a:lnSpc>
              <a:spcBef>
                <a:spcPts val="0"/>
              </a:spcBef>
              <a:spcAft>
                <a:spcPts val="0"/>
              </a:spcAft>
              <a:buClrTx/>
              <a:buSzTx/>
              <a:buFontTx/>
              <a:buNone/>
              <a:tabLst/>
            </a:pPr>
            <a:endPar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sym typeface="Roboto Light"/>
            </a:endParaRPr>
          </a:p>
          <a:p>
            <a:pPr marL="0" marR="0" indent="0" algn="ctr" defTabSz="2438339" rtl="0" fontAlgn="auto" latinLnBrk="0" hangingPunct="0">
              <a:lnSpc>
                <a:spcPct val="100000"/>
              </a:lnSpc>
              <a:spcBef>
                <a:spcPts val="0"/>
              </a:spcBef>
              <a:spcAft>
                <a:spcPts val="0"/>
              </a:spcAft>
              <a:buClrTx/>
              <a:buSzTx/>
              <a:buFontTx/>
              <a:buNone/>
              <a:tabLst/>
            </a:pPr>
            <a:endPar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sym typeface="Roboto Light"/>
            </a:endParaRPr>
          </a:p>
          <a:p>
            <a:pPr algn="ctr" defTabSz="2438339" hangingPunct="0"/>
            <a:r>
              <a:rPr kumimoji="0" lang="tr-TR" sz="2400" b="1"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Roboto Light"/>
              </a:rPr>
              <a:t>Eğitim Fakültesi</a:t>
            </a:r>
          </a:p>
          <a:p>
            <a:pPr marL="0" marR="0" indent="0" algn="ctr" defTabSz="2438339" rtl="0" fontAlgn="auto" latinLnBrk="0" hangingPunct="0">
              <a:lnSpc>
                <a:spcPct val="100000"/>
              </a:lnSpc>
              <a:spcBef>
                <a:spcPts val="0"/>
              </a:spcBef>
              <a:spcAft>
                <a:spcPts val="0"/>
              </a:spcAft>
              <a:buClrTx/>
              <a:buSzTx/>
              <a:buFontTx/>
              <a:buNone/>
              <a:tabLst/>
            </a:pPr>
            <a:endParaRPr kumimoji="0" lang="tr-TR" sz="240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Roboto Light"/>
            </a:endParaRPr>
          </a:p>
        </p:txBody>
      </p:sp>
      <p:sp>
        <p:nvSpPr>
          <p:cNvPr id="9" name="TextBox 8">
            <a:extLst>
              <a:ext uri="{FF2B5EF4-FFF2-40B4-BE49-F238E27FC236}">
                <a16:creationId xmlns:a16="http://schemas.microsoft.com/office/drawing/2014/main" id="{AF97455E-7F94-7DBA-6224-E827CFEC1577}"/>
              </a:ext>
            </a:extLst>
          </p:cNvPr>
          <p:cNvSpPr txBox="1"/>
          <p:nvPr/>
        </p:nvSpPr>
        <p:spPr>
          <a:xfrm>
            <a:off x="1671686" y="615826"/>
            <a:ext cx="5758308" cy="400110"/>
          </a:xfrm>
          <a:prstGeom prst="rect">
            <a:avLst/>
          </a:prstGeom>
          <a:noFill/>
        </p:spPr>
        <p:txBody>
          <a:bodyPr wrap="none" rtlCol="0">
            <a:spAutoFit/>
          </a:bodyPr>
          <a:lstStyle/>
          <a:p>
            <a:r>
              <a:rPr lang="en-TR" sz="2000" b="1" dirty="0">
                <a:solidFill>
                  <a:schemeClr val="bg1"/>
                </a:solidFill>
                <a:latin typeface="Tahoma" panose="020B0604030504040204" pitchFamily="34" charset="0"/>
                <a:ea typeface="Tahoma" panose="020B0604030504040204" pitchFamily="34" charset="0"/>
                <a:cs typeface="Tahoma" panose="020B0604030504040204" pitchFamily="34" charset="0"/>
              </a:rPr>
              <a:t>BOLU ABANT İZZET BAYSAL ÜNİVERSİTESİ</a:t>
            </a:r>
          </a:p>
        </p:txBody>
      </p:sp>
    </p:spTree>
    <p:extLst>
      <p:ext uri="{BB962C8B-B14F-4D97-AF65-F5344CB8AC3E}">
        <p14:creationId xmlns:p14="http://schemas.microsoft.com/office/powerpoint/2010/main" val="102182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EC31C-A940-AC87-4338-73E7F34F5B05}"/>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AA9FE09C-1A2D-53E6-3633-91AC171E1708}"/>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183B382F-1814-11FD-DA63-F7898D078E2F}"/>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65A93D37-FE79-9C47-A6A2-632A821D0553}"/>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F41C45D2-6ED2-FE4B-CBDF-02679BF258BD}"/>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descr="metin, yazı tipi, simge, sembol, daire içeren bir resim&#10;&#10;Açıklama otomatik olarak oluşturuldu">
            <a:extLst>
              <a:ext uri="{FF2B5EF4-FFF2-40B4-BE49-F238E27FC236}">
                <a16:creationId xmlns:a16="http://schemas.microsoft.com/office/drawing/2014/main" id="{79D297E7-748D-F999-8CA9-AE5B757A1DB8}"/>
              </a:ext>
            </a:extLst>
          </p:cNvPr>
          <p:cNvPicPr>
            <a:picLocks noChangeAspect="1"/>
          </p:cNvPicPr>
          <p:nvPr/>
        </p:nvPicPr>
        <p:blipFill>
          <a:blip r:embed="rId2"/>
          <a:stretch>
            <a:fillRect/>
          </a:stretch>
        </p:blipFill>
        <p:spPr>
          <a:xfrm>
            <a:off x="457844" y="373683"/>
            <a:ext cx="851584" cy="845768"/>
          </a:xfrm>
          <a:prstGeom prst="rect">
            <a:avLst/>
          </a:prstGeom>
        </p:spPr>
      </p:pic>
      <p:pic>
        <p:nvPicPr>
          <p:cNvPr id="14" name="Resim 2">
            <a:extLst>
              <a:ext uri="{FF2B5EF4-FFF2-40B4-BE49-F238E27FC236}">
                <a16:creationId xmlns:a16="http://schemas.microsoft.com/office/drawing/2014/main" id="{4B5E0105-1D95-A380-ECDB-37FB4A1847B8}"/>
              </a:ext>
            </a:extLst>
          </p:cNvPr>
          <p:cNvPicPr>
            <a:picLocks noChangeAspect="1"/>
          </p:cNvPicPr>
          <p:nvPr/>
        </p:nvPicPr>
        <p:blipFill>
          <a:blip r:embed="rId3"/>
          <a:stretch>
            <a:fillRect/>
          </a:stretch>
        </p:blipFill>
        <p:spPr>
          <a:xfrm>
            <a:off x="1975718" y="872598"/>
            <a:ext cx="2330165" cy="2110125"/>
          </a:xfrm>
          <a:prstGeom prst="rect">
            <a:avLst/>
          </a:prstGeom>
        </p:spPr>
      </p:pic>
      <p:sp>
        <p:nvSpPr>
          <p:cNvPr id="15" name="TextBox 14">
            <a:extLst>
              <a:ext uri="{FF2B5EF4-FFF2-40B4-BE49-F238E27FC236}">
                <a16:creationId xmlns:a16="http://schemas.microsoft.com/office/drawing/2014/main" id="{73143F73-ECF9-1697-10CB-DC7E01157F4C}"/>
              </a:ext>
            </a:extLst>
          </p:cNvPr>
          <p:cNvSpPr txBox="1"/>
          <p:nvPr/>
        </p:nvSpPr>
        <p:spPr>
          <a:xfrm>
            <a:off x="2085381" y="241657"/>
            <a:ext cx="7600040" cy="584775"/>
          </a:xfrm>
          <a:prstGeom prst="rect">
            <a:avLst/>
          </a:prstGeom>
          <a:noFill/>
        </p:spPr>
        <p:txBody>
          <a:bodyPr wrap="square">
            <a:spAutoFit/>
          </a:bodyPr>
          <a:lstStyle/>
          <a:p>
            <a:r>
              <a:rPr lang="tr-TR" sz="3200" b="1" dirty="0">
                <a:solidFill>
                  <a:srgbClr val="002060"/>
                </a:solidFill>
              </a:rPr>
              <a:t>İdari Personel Memnuniyet Anketi</a:t>
            </a:r>
            <a:endParaRPr lang="en-TR" sz="3200" b="1" dirty="0">
              <a:solidFill>
                <a:srgbClr val="002060"/>
              </a:solidFill>
            </a:endParaRPr>
          </a:p>
        </p:txBody>
      </p:sp>
      <p:pic>
        <p:nvPicPr>
          <p:cNvPr id="5" name="Picture 4" descr="A screenshot of a computer&#10;&#10;AI-generated content may be incorrect.">
            <a:extLst>
              <a:ext uri="{FF2B5EF4-FFF2-40B4-BE49-F238E27FC236}">
                <a16:creationId xmlns:a16="http://schemas.microsoft.com/office/drawing/2014/main" id="{BC0BE226-7A37-FD4B-FE7D-435D257065DB}"/>
              </a:ext>
            </a:extLst>
          </p:cNvPr>
          <p:cNvPicPr>
            <a:picLocks noChangeAspect="1"/>
          </p:cNvPicPr>
          <p:nvPr/>
        </p:nvPicPr>
        <p:blipFill>
          <a:blip r:embed="rId4"/>
          <a:stretch>
            <a:fillRect/>
          </a:stretch>
        </p:blipFill>
        <p:spPr>
          <a:xfrm>
            <a:off x="4305883" y="833394"/>
            <a:ext cx="7600906" cy="5387754"/>
          </a:xfrm>
          <a:prstGeom prst="rect">
            <a:avLst/>
          </a:prstGeom>
        </p:spPr>
      </p:pic>
    </p:spTree>
    <p:extLst>
      <p:ext uri="{BB962C8B-B14F-4D97-AF65-F5344CB8AC3E}">
        <p14:creationId xmlns:p14="http://schemas.microsoft.com/office/powerpoint/2010/main" val="174623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3BF3-64B2-EEEE-470A-E8186299958E}"/>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56BB0787-4A6B-F3DA-6C14-D4E61D45D7AE}"/>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A9CA4690-8E49-FC28-A90C-FF9A1E55FF1A}"/>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2FE2CB69-7911-8E89-E57A-330849A7A99A}"/>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13FD2CD8-1A4D-02E8-FE04-9C01A70FF48A}"/>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TextBox 3">
            <a:extLst>
              <a:ext uri="{FF2B5EF4-FFF2-40B4-BE49-F238E27FC236}">
                <a16:creationId xmlns:a16="http://schemas.microsoft.com/office/drawing/2014/main" id="{7E556AD4-84E2-DF6D-366C-DD621E7618F4}"/>
              </a:ext>
            </a:extLst>
          </p:cNvPr>
          <p:cNvSpPr txBox="1"/>
          <p:nvPr/>
        </p:nvSpPr>
        <p:spPr>
          <a:xfrm>
            <a:off x="2211693" y="1385650"/>
            <a:ext cx="9092145" cy="4850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İdari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personel</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ile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aylık</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toplantıla</a:t>
            </a:r>
            <a:r>
              <a:rPr lang="en-US" sz="2400" dirty="0" err="1">
                <a:solidFill>
                  <a:srgbClr val="002060"/>
                </a:solidFill>
              </a:rPr>
              <a:t>r</a:t>
            </a:r>
            <a:r>
              <a:rPr lang="en-US" sz="2400" dirty="0">
                <a:solidFill>
                  <a:srgbClr val="002060"/>
                </a:solidFill>
              </a:rPr>
              <a:t> </a:t>
            </a:r>
            <a:r>
              <a:rPr lang="en-US" sz="2400" dirty="0" err="1">
                <a:solidFill>
                  <a:srgbClr val="002060"/>
                </a:solidFill>
              </a:rPr>
              <a:t>düzenlendi</a:t>
            </a:r>
            <a:r>
              <a:rPr lang="en-US" sz="2400" dirty="0">
                <a:solidFill>
                  <a:srgbClr val="002060"/>
                </a:solidFill>
              </a:rPr>
              <a:t> </a:t>
            </a:r>
            <a:r>
              <a:rPr lang="en-US" sz="2400" dirty="0" err="1">
                <a:solidFill>
                  <a:srgbClr val="002060"/>
                </a:solidFill>
              </a:rPr>
              <a:t>ve</a:t>
            </a:r>
            <a:r>
              <a:rPr lang="en-US" sz="2400" dirty="0">
                <a:solidFill>
                  <a:srgbClr val="002060"/>
                </a:solidFill>
              </a:rPr>
              <a:t> 2024 </a:t>
            </a:r>
            <a:r>
              <a:rPr lang="en-US" sz="2400" dirty="0" err="1">
                <a:solidFill>
                  <a:srgbClr val="002060"/>
                </a:solidFill>
              </a:rPr>
              <a:t>yılı</a:t>
            </a:r>
            <a:r>
              <a:rPr lang="en-US" sz="2400" dirty="0">
                <a:solidFill>
                  <a:srgbClr val="002060"/>
                </a:solidFill>
              </a:rPr>
              <a:t> </a:t>
            </a:r>
            <a:r>
              <a:rPr lang="en-US" sz="2400" dirty="0" err="1">
                <a:solidFill>
                  <a:srgbClr val="002060"/>
                </a:solidFill>
              </a:rPr>
              <a:t>içerisinde</a:t>
            </a:r>
            <a:r>
              <a:rPr lang="en-US" sz="2400" dirty="0">
                <a:solidFill>
                  <a:srgbClr val="002060"/>
                </a:solidFill>
              </a:rPr>
              <a:t> Mart </a:t>
            </a:r>
            <a:r>
              <a:rPr lang="en-US" sz="2400" dirty="0" err="1">
                <a:solidFill>
                  <a:srgbClr val="002060"/>
                </a:solidFill>
              </a:rPr>
              <a:t>ayından</a:t>
            </a:r>
            <a:r>
              <a:rPr lang="en-US" sz="2400" dirty="0">
                <a:solidFill>
                  <a:srgbClr val="002060"/>
                </a:solidFill>
              </a:rPr>
              <a:t> </a:t>
            </a:r>
            <a:r>
              <a:rPr lang="en-US" sz="2400" dirty="0" err="1">
                <a:solidFill>
                  <a:srgbClr val="002060"/>
                </a:solidFill>
              </a:rPr>
              <a:t>bu</a:t>
            </a:r>
            <a:r>
              <a:rPr lang="en-US" sz="2400" dirty="0">
                <a:solidFill>
                  <a:srgbClr val="002060"/>
                </a:solidFill>
              </a:rPr>
              <a:t> </a:t>
            </a:r>
            <a:r>
              <a:rPr lang="en-US" sz="2400" dirty="0" err="1">
                <a:solidFill>
                  <a:srgbClr val="002060"/>
                </a:solidFill>
              </a:rPr>
              <a:t>yana</a:t>
            </a:r>
            <a:r>
              <a:rPr lang="en-US" sz="2400" dirty="0">
                <a:solidFill>
                  <a:srgbClr val="002060"/>
                </a:solidFill>
              </a:rPr>
              <a:t> </a:t>
            </a:r>
            <a:r>
              <a:rPr lang="en-US" sz="2400" dirty="0" err="1">
                <a:solidFill>
                  <a:srgbClr val="002060"/>
                </a:solidFill>
              </a:rPr>
              <a:t>aksatılmadan</a:t>
            </a:r>
            <a:r>
              <a:rPr lang="en-US" sz="2400" dirty="0">
                <a:solidFill>
                  <a:srgbClr val="002060"/>
                </a:solidFill>
              </a:rPr>
              <a:t> </a:t>
            </a:r>
            <a:r>
              <a:rPr lang="en-US" sz="2400" dirty="0" err="1">
                <a:solidFill>
                  <a:srgbClr val="002060"/>
                </a:solidFill>
              </a:rPr>
              <a:t>yürütüldü</a:t>
            </a:r>
            <a:r>
              <a:rPr lang="en-US" sz="2400" dirty="0">
                <a:solidFill>
                  <a:srgbClr val="002060"/>
                </a:solidFill>
              </a:rPr>
              <a:t>. </a:t>
            </a:r>
            <a:r>
              <a:rPr lang="en-US" sz="2400" dirty="0" err="1">
                <a:solidFill>
                  <a:srgbClr val="002060"/>
                </a:solidFill>
              </a:rPr>
              <a:t>Tutanak</a:t>
            </a:r>
            <a:r>
              <a:rPr lang="en-US" sz="2400" dirty="0">
                <a:solidFill>
                  <a:srgbClr val="002060"/>
                </a:solidFill>
              </a:rPr>
              <a:t> </a:t>
            </a:r>
            <a:r>
              <a:rPr lang="en-US" sz="2400" dirty="0" err="1">
                <a:solidFill>
                  <a:srgbClr val="002060"/>
                </a:solidFill>
              </a:rPr>
              <a:t>altına</a:t>
            </a:r>
            <a:r>
              <a:rPr lang="en-US" sz="2400" dirty="0">
                <a:solidFill>
                  <a:srgbClr val="002060"/>
                </a:solidFill>
              </a:rPr>
              <a:t> </a:t>
            </a:r>
            <a:r>
              <a:rPr lang="en-US" sz="2400" dirty="0" err="1">
                <a:solidFill>
                  <a:srgbClr val="002060"/>
                </a:solidFill>
              </a:rPr>
              <a:t>alınıp</a:t>
            </a:r>
            <a:r>
              <a:rPr lang="en-US" sz="2400" dirty="0">
                <a:solidFill>
                  <a:srgbClr val="002060"/>
                </a:solidFill>
              </a:rPr>
              <a:t> </a:t>
            </a:r>
            <a:r>
              <a:rPr lang="en-US" sz="2400" dirty="0" err="1">
                <a:solidFill>
                  <a:srgbClr val="002060"/>
                </a:solidFill>
              </a:rPr>
              <a:t>iş</a:t>
            </a:r>
            <a:r>
              <a:rPr lang="en-US" sz="2400" dirty="0">
                <a:solidFill>
                  <a:srgbClr val="002060"/>
                </a:solidFill>
              </a:rPr>
              <a:t> </a:t>
            </a:r>
            <a:r>
              <a:rPr lang="en-US" sz="2400" dirty="0" err="1">
                <a:solidFill>
                  <a:srgbClr val="002060"/>
                </a:solidFill>
              </a:rPr>
              <a:t>akışlarına</a:t>
            </a:r>
            <a:r>
              <a:rPr lang="en-US" sz="2400" dirty="0">
                <a:solidFill>
                  <a:srgbClr val="002060"/>
                </a:solidFill>
              </a:rPr>
              <a:t> </a:t>
            </a:r>
            <a:r>
              <a:rPr lang="en-US" sz="2400" dirty="0" err="1">
                <a:solidFill>
                  <a:srgbClr val="002060"/>
                </a:solidFill>
              </a:rPr>
              <a:t>eklendi</a:t>
            </a:r>
            <a:r>
              <a:rPr lang="en-US" sz="2400" dirty="0">
                <a:solidFill>
                  <a:srgbClr val="002060"/>
                </a:solidFill>
              </a:rPr>
              <a:t>.</a:t>
            </a:r>
            <a:endParaRPr lang="en-US" sz="2400" dirty="0">
              <a:solidFill>
                <a:srgbClr val="002060"/>
              </a:solidFill>
              <a:latin typeface="+mn-lt"/>
              <a:ea typeface="+mn-ea"/>
              <a:cs typeface="+mn-cs"/>
            </a:endParaRP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İdari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personelin</a:t>
            </a:r>
            <a:r>
              <a:rPr lang="en-US" sz="2400" dirty="0">
                <a:solidFill>
                  <a:srgbClr val="002060"/>
                </a:solidFill>
              </a:rPr>
              <a:t> </a:t>
            </a:r>
            <a:r>
              <a:rPr lang="en-US" sz="2400" dirty="0" err="1">
                <a:solidFill>
                  <a:srgbClr val="002060"/>
                </a:solidFill>
              </a:rPr>
              <a:t>yetersizliği</a:t>
            </a:r>
            <a:r>
              <a:rPr lang="en-US" sz="2400" dirty="0">
                <a:solidFill>
                  <a:srgbClr val="002060"/>
                </a:solidFill>
              </a:rPr>
              <a:t> </a:t>
            </a:r>
            <a:r>
              <a:rPr lang="en-US" sz="2400" dirty="0" err="1">
                <a:solidFill>
                  <a:srgbClr val="002060"/>
                </a:solidFill>
              </a:rPr>
              <a:t>için</a:t>
            </a:r>
            <a:r>
              <a:rPr lang="en-US" sz="2400" dirty="0">
                <a:solidFill>
                  <a:srgbClr val="002060"/>
                </a:solidFill>
              </a:rPr>
              <a:t>, </a:t>
            </a:r>
            <a:r>
              <a:rPr lang="en-US" sz="2400" dirty="0" err="1">
                <a:solidFill>
                  <a:srgbClr val="002060"/>
                </a:solidFill>
              </a:rPr>
              <a:t>idari</a:t>
            </a:r>
            <a:r>
              <a:rPr lang="en-US" sz="2400" dirty="0">
                <a:solidFill>
                  <a:srgbClr val="002060"/>
                </a:solidFill>
              </a:rPr>
              <a:t> </a:t>
            </a:r>
            <a:r>
              <a:rPr lang="en-US" sz="2400" dirty="0" err="1">
                <a:solidFill>
                  <a:srgbClr val="002060"/>
                </a:solidFill>
              </a:rPr>
              <a:t>personel</a:t>
            </a:r>
            <a:r>
              <a:rPr lang="en-US" sz="2400" dirty="0">
                <a:solidFill>
                  <a:srgbClr val="002060"/>
                </a:solidFill>
              </a:rPr>
              <a:t> </a:t>
            </a:r>
            <a:r>
              <a:rPr lang="en-US" sz="2400" dirty="0" err="1">
                <a:solidFill>
                  <a:srgbClr val="002060"/>
                </a:solidFill>
              </a:rPr>
              <a:t>talebinde</a:t>
            </a:r>
            <a:r>
              <a:rPr lang="en-US" sz="2400" dirty="0">
                <a:solidFill>
                  <a:srgbClr val="002060"/>
                </a:solidFill>
              </a:rPr>
              <a:t> </a:t>
            </a:r>
            <a:r>
              <a:rPr lang="en-US" sz="2400" dirty="0" err="1">
                <a:solidFill>
                  <a:srgbClr val="002060"/>
                </a:solidFill>
              </a:rPr>
              <a:t>bulunuldu</a:t>
            </a:r>
            <a:r>
              <a:rPr lang="en-US" sz="2400" dirty="0">
                <a:solidFill>
                  <a:srgbClr val="002060"/>
                </a:solidFill>
              </a:rPr>
              <a:t>. </a:t>
            </a:r>
            <a:endParaRPr lang="en-US" sz="2400" dirty="0">
              <a:solidFill>
                <a:srgbClr val="002060"/>
              </a:solidFill>
              <a:latin typeface="+mn-lt"/>
              <a:ea typeface="+mn-ea"/>
              <a:cs typeface="+mn-cs"/>
            </a:endParaRP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Görev</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tanımları</a:t>
            </a:r>
            <a:r>
              <a:rPr lang="en-US" sz="2400" dirty="0">
                <a:solidFill>
                  <a:srgbClr val="002060"/>
                </a:solidFill>
              </a:rPr>
              <a:t>, </a:t>
            </a:r>
            <a:r>
              <a:rPr lang="en-US" sz="2400" dirty="0" err="1">
                <a:solidFill>
                  <a:srgbClr val="002060"/>
                </a:solidFill>
              </a:rPr>
              <a:t>gözden</a:t>
            </a:r>
            <a:r>
              <a:rPr lang="en-US" sz="2400" dirty="0">
                <a:solidFill>
                  <a:srgbClr val="002060"/>
                </a:solidFill>
              </a:rPr>
              <a:t> </a:t>
            </a:r>
            <a:r>
              <a:rPr lang="en-US" sz="2400" dirty="0" err="1">
                <a:solidFill>
                  <a:srgbClr val="002060"/>
                </a:solidFill>
              </a:rPr>
              <a:t>geçirilerek</a:t>
            </a:r>
            <a:r>
              <a:rPr lang="en-US" sz="2400" dirty="0">
                <a:solidFill>
                  <a:srgbClr val="002060"/>
                </a:solidFill>
              </a:rPr>
              <a:t> </a:t>
            </a:r>
            <a:r>
              <a:rPr lang="en-US" sz="2400" dirty="0" err="1">
                <a:solidFill>
                  <a:srgbClr val="002060"/>
                </a:solidFill>
              </a:rPr>
              <a:t>Bölüm</a:t>
            </a:r>
            <a:r>
              <a:rPr lang="en-US" sz="2400" dirty="0">
                <a:solidFill>
                  <a:srgbClr val="002060"/>
                </a:solidFill>
              </a:rPr>
              <a:t> </a:t>
            </a:r>
            <a:r>
              <a:rPr lang="en-US" sz="2400" dirty="0" err="1">
                <a:solidFill>
                  <a:srgbClr val="002060"/>
                </a:solidFill>
              </a:rPr>
              <a:t>sekreterlikleri</a:t>
            </a:r>
            <a:r>
              <a:rPr lang="en-US" sz="2400" dirty="0">
                <a:solidFill>
                  <a:srgbClr val="002060"/>
                </a:solidFill>
              </a:rPr>
              <a:t> </a:t>
            </a:r>
            <a:r>
              <a:rPr lang="en-US" sz="2400" dirty="0" err="1">
                <a:solidFill>
                  <a:srgbClr val="002060"/>
                </a:solidFill>
              </a:rPr>
              <a:t>yeniden</a:t>
            </a:r>
            <a:r>
              <a:rPr lang="en-US" sz="2400" dirty="0">
                <a:solidFill>
                  <a:srgbClr val="002060"/>
                </a:solidFill>
              </a:rPr>
              <a:t> </a:t>
            </a:r>
            <a:r>
              <a:rPr lang="en-US" sz="2400" dirty="0" err="1">
                <a:solidFill>
                  <a:srgbClr val="002060"/>
                </a:solidFill>
              </a:rPr>
              <a:t>düzenlendi</a:t>
            </a:r>
            <a:r>
              <a:rPr lang="en-US" sz="2400" dirty="0">
                <a:solidFill>
                  <a:srgbClr val="002060"/>
                </a:solidFill>
              </a:rPr>
              <a:t>. </a:t>
            </a:r>
            <a:r>
              <a:rPr lang="en-US" sz="2400" dirty="0" err="1">
                <a:solidFill>
                  <a:srgbClr val="002060"/>
                </a:solidFill>
              </a:rPr>
              <a:t>Ancak</a:t>
            </a:r>
            <a:r>
              <a:rPr lang="en-US" sz="2400" dirty="0">
                <a:solidFill>
                  <a:srgbClr val="002060"/>
                </a:solidFill>
              </a:rPr>
              <a:t>, </a:t>
            </a:r>
            <a:r>
              <a:rPr lang="en-US" sz="2400" dirty="0" err="1">
                <a:solidFill>
                  <a:srgbClr val="002060"/>
                </a:solidFill>
              </a:rPr>
              <a:t>personel</a:t>
            </a:r>
            <a:r>
              <a:rPr lang="en-US" sz="2400" dirty="0">
                <a:solidFill>
                  <a:srgbClr val="002060"/>
                </a:solidFill>
              </a:rPr>
              <a:t> </a:t>
            </a:r>
            <a:r>
              <a:rPr lang="en-US" sz="2400" dirty="0" err="1">
                <a:solidFill>
                  <a:srgbClr val="002060"/>
                </a:solidFill>
              </a:rPr>
              <a:t>eksikliğinden</a:t>
            </a:r>
            <a:r>
              <a:rPr lang="en-US" sz="2400" dirty="0">
                <a:solidFill>
                  <a:srgbClr val="002060"/>
                </a:solidFill>
              </a:rPr>
              <a:t> </a:t>
            </a:r>
            <a:r>
              <a:rPr lang="en-US" sz="2400" dirty="0" err="1">
                <a:solidFill>
                  <a:srgbClr val="002060"/>
                </a:solidFill>
              </a:rPr>
              <a:t>dolayı</a:t>
            </a:r>
            <a:r>
              <a:rPr lang="en-US" sz="2400" dirty="0">
                <a:solidFill>
                  <a:srgbClr val="002060"/>
                </a:solidFill>
              </a:rPr>
              <a:t> </a:t>
            </a:r>
            <a:r>
              <a:rPr lang="en-US" sz="2400" dirty="0" err="1">
                <a:solidFill>
                  <a:srgbClr val="002060"/>
                </a:solidFill>
              </a:rPr>
              <a:t>halen</a:t>
            </a:r>
            <a:r>
              <a:rPr lang="en-US" sz="2400" dirty="0">
                <a:solidFill>
                  <a:srgbClr val="002060"/>
                </a:solidFill>
              </a:rPr>
              <a:t> </a:t>
            </a:r>
            <a:r>
              <a:rPr lang="en-US" sz="2400" dirty="0" err="1">
                <a:solidFill>
                  <a:srgbClr val="002060"/>
                </a:solidFill>
              </a:rPr>
              <a:t>görev</a:t>
            </a:r>
            <a:r>
              <a:rPr lang="en-US" sz="2400" dirty="0">
                <a:solidFill>
                  <a:srgbClr val="002060"/>
                </a:solidFill>
              </a:rPr>
              <a:t> </a:t>
            </a:r>
            <a:r>
              <a:rPr lang="en-US" sz="2400" dirty="0" err="1">
                <a:solidFill>
                  <a:srgbClr val="002060"/>
                </a:solidFill>
              </a:rPr>
              <a:t>tanımlarının</a:t>
            </a:r>
            <a:r>
              <a:rPr lang="en-US" sz="2400" dirty="0">
                <a:solidFill>
                  <a:srgbClr val="002060"/>
                </a:solidFill>
              </a:rPr>
              <a:t> </a:t>
            </a:r>
            <a:r>
              <a:rPr lang="en-US" sz="2400" dirty="0" err="1">
                <a:solidFill>
                  <a:srgbClr val="002060"/>
                </a:solidFill>
              </a:rPr>
              <a:t>dışında</a:t>
            </a:r>
            <a:r>
              <a:rPr lang="en-US" sz="2400" dirty="0">
                <a:solidFill>
                  <a:srgbClr val="002060"/>
                </a:solidFill>
              </a:rPr>
              <a:t> </a:t>
            </a:r>
            <a:r>
              <a:rPr lang="en-US" sz="2400" dirty="0" err="1">
                <a:solidFill>
                  <a:srgbClr val="002060"/>
                </a:solidFill>
              </a:rPr>
              <a:t>işler</a:t>
            </a:r>
            <a:r>
              <a:rPr lang="en-US" sz="2400" dirty="0">
                <a:solidFill>
                  <a:srgbClr val="002060"/>
                </a:solidFill>
              </a:rPr>
              <a:t> </a:t>
            </a:r>
            <a:r>
              <a:rPr lang="en-US" sz="2400" dirty="0" err="1">
                <a:solidFill>
                  <a:srgbClr val="002060"/>
                </a:solidFill>
              </a:rPr>
              <a:t>ortaklaşa</a:t>
            </a:r>
            <a:r>
              <a:rPr lang="en-US" sz="2400" dirty="0">
                <a:solidFill>
                  <a:srgbClr val="002060"/>
                </a:solidFill>
              </a:rPr>
              <a:t> </a:t>
            </a:r>
            <a:r>
              <a:rPr lang="en-US" sz="2400" dirty="0" err="1">
                <a:solidFill>
                  <a:srgbClr val="002060"/>
                </a:solidFill>
              </a:rPr>
              <a:t>yürütülmektedir</a:t>
            </a:r>
            <a:r>
              <a:rPr lang="en-US" sz="2400" dirty="0">
                <a:solidFill>
                  <a:srgbClr val="002060"/>
                </a:solidFill>
              </a:rPr>
              <a:t>.</a:t>
            </a:r>
            <a:endParaRPr lang="en-US" sz="2400" dirty="0">
              <a:solidFill>
                <a:srgbClr val="002060"/>
              </a:solidFill>
              <a:latin typeface="+mn-lt"/>
              <a:ea typeface="+mn-ea"/>
              <a:cs typeface="+mn-cs"/>
            </a:endParaRPr>
          </a:p>
          <a:p>
            <a:pPr marL="457200" indent="-457200">
              <a:lnSpc>
                <a:spcPct val="90000"/>
              </a:lnSpc>
              <a:spcAft>
                <a:spcPts val="600"/>
              </a:spcAft>
              <a:buClr>
                <a:schemeClr val="accent1"/>
              </a:buClr>
              <a:buFont typeface="Calibri" panose="020F0502020204030204" pitchFamily="34" charset="0"/>
              <a:buChar char="•"/>
            </a:pPr>
            <a:r>
              <a:rPr lang="en-US" sz="2400" dirty="0">
                <a:solidFill>
                  <a:srgbClr val="002060"/>
                </a:solidFill>
                <a:latin typeface="+mn-lt"/>
                <a:ea typeface="+mn-ea"/>
                <a:cs typeface="+mn-cs"/>
              </a:rPr>
              <a:t>Kendi </a:t>
            </a:r>
            <a:r>
              <a:rPr lang="en-US" sz="2400" dirty="0" err="1">
                <a:solidFill>
                  <a:srgbClr val="002060"/>
                </a:solidFill>
                <a:latin typeface="+mn-lt"/>
                <a:ea typeface="+mn-ea"/>
                <a:cs typeface="+mn-cs"/>
              </a:rPr>
              <a:t>üniversitemde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değerli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hissetmiyorum</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ifadesine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karşılık</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öğrenciler</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arasında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düzenlenen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etkinlikte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görev</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alan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idari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personele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plaket</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verildi</a:t>
            </a:r>
            <a:r>
              <a:rPr lang="en-US" sz="2400" dirty="0">
                <a:solidFill>
                  <a:srgbClr val="002060"/>
                </a:solidFill>
                <a:latin typeface="+mn-lt"/>
                <a:ea typeface="+mn-ea"/>
                <a:cs typeface="+mn-cs"/>
              </a:rPr>
              <a:t>.</a:t>
            </a: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rPr>
              <a:t>Üniversite</a:t>
            </a:r>
            <a:r>
              <a:rPr lang="en-US" sz="2400" dirty="0">
                <a:solidFill>
                  <a:srgbClr val="002060"/>
                </a:solidFill>
              </a:rPr>
              <a:t> </a:t>
            </a:r>
            <a:r>
              <a:rPr lang="en-US" sz="2400" dirty="0" err="1">
                <a:solidFill>
                  <a:srgbClr val="002060"/>
                </a:solidFill>
              </a:rPr>
              <a:t>genelinde</a:t>
            </a:r>
            <a:r>
              <a:rPr lang="en-US" sz="2400" dirty="0">
                <a:solidFill>
                  <a:srgbClr val="002060"/>
                </a:solidFill>
              </a:rPr>
              <a:t> 25. </a:t>
            </a:r>
            <a:r>
              <a:rPr lang="en-US" sz="2400" dirty="0" err="1">
                <a:solidFill>
                  <a:srgbClr val="002060"/>
                </a:solidFill>
              </a:rPr>
              <a:t>yılını</a:t>
            </a:r>
            <a:r>
              <a:rPr lang="en-US" sz="2400" dirty="0">
                <a:solidFill>
                  <a:srgbClr val="002060"/>
                </a:solidFill>
              </a:rPr>
              <a:t> </a:t>
            </a:r>
            <a:r>
              <a:rPr lang="en-US" sz="2400" dirty="0" err="1">
                <a:solidFill>
                  <a:srgbClr val="002060"/>
                </a:solidFill>
              </a:rPr>
              <a:t>dolduran</a:t>
            </a:r>
            <a:r>
              <a:rPr lang="en-US" sz="2400" dirty="0">
                <a:solidFill>
                  <a:srgbClr val="002060"/>
                </a:solidFill>
              </a:rPr>
              <a:t> </a:t>
            </a:r>
            <a:r>
              <a:rPr lang="en-US" sz="2400" dirty="0" err="1">
                <a:solidFill>
                  <a:srgbClr val="002060"/>
                </a:solidFill>
              </a:rPr>
              <a:t>personelin</a:t>
            </a:r>
            <a:r>
              <a:rPr lang="en-US" sz="2400" dirty="0">
                <a:solidFill>
                  <a:srgbClr val="002060"/>
                </a:solidFill>
              </a:rPr>
              <a:t> </a:t>
            </a:r>
            <a:r>
              <a:rPr lang="en-US" sz="2400" dirty="0" err="1">
                <a:solidFill>
                  <a:srgbClr val="002060"/>
                </a:solidFill>
              </a:rPr>
              <a:t>plaket</a:t>
            </a:r>
            <a:r>
              <a:rPr lang="en-US" sz="2400" dirty="0">
                <a:solidFill>
                  <a:srgbClr val="002060"/>
                </a:solidFill>
              </a:rPr>
              <a:t> </a:t>
            </a:r>
            <a:r>
              <a:rPr lang="en-US" sz="2400" dirty="0" err="1">
                <a:solidFill>
                  <a:srgbClr val="002060"/>
                </a:solidFill>
              </a:rPr>
              <a:t>alması</a:t>
            </a:r>
            <a:r>
              <a:rPr lang="en-US" sz="2400" dirty="0">
                <a:solidFill>
                  <a:srgbClr val="002060"/>
                </a:solidFill>
              </a:rPr>
              <a:t> da </a:t>
            </a:r>
            <a:r>
              <a:rPr lang="en-US" sz="2400" dirty="0" err="1">
                <a:solidFill>
                  <a:srgbClr val="002060"/>
                </a:solidFill>
              </a:rPr>
              <a:t>olumlu</a:t>
            </a:r>
            <a:r>
              <a:rPr lang="en-US" sz="2400" dirty="0">
                <a:solidFill>
                  <a:srgbClr val="002060"/>
                </a:solidFill>
              </a:rPr>
              <a:t> </a:t>
            </a:r>
            <a:r>
              <a:rPr lang="en-US" sz="2400" dirty="0" err="1">
                <a:solidFill>
                  <a:srgbClr val="002060"/>
                </a:solidFill>
              </a:rPr>
              <a:t>bir</a:t>
            </a:r>
            <a:r>
              <a:rPr lang="en-US" sz="2400" dirty="0">
                <a:solidFill>
                  <a:srgbClr val="002060"/>
                </a:solidFill>
              </a:rPr>
              <a:t> </a:t>
            </a:r>
            <a:r>
              <a:rPr lang="en-US" sz="2400" dirty="0" err="1">
                <a:solidFill>
                  <a:srgbClr val="002060"/>
                </a:solidFill>
              </a:rPr>
              <a:t>gelişme</a:t>
            </a:r>
            <a:r>
              <a:rPr lang="en-US" sz="2400" dirty="0">
                <a:solidFill>
                  <a:srgbClr val="002060"/>
                </a:solidFill>
              </a:rPr>
              <a:t> </a:t>
            </a:r>
            <a:r>
              <a:rPr lang="en-US" sz="2400" dirty="0" err="1">
                <a:solidFill>
                  <a:srgbClr val="002060"/>
                </a:solidFill>
              </a:rPr>
              <a:t>olarak</a:t>
            </a:r>
            <a:r>
              <a:rPr lang="en-US" sz="2400" dirty="0">
                <a:solidFill>
                  <a:srgbClr val="002060"/>
                </a:solidFill>
              </a:rPr>
              <a:t> </a:t>
            </a:r>
            <a:r>
              <a:rPr lang="en-US" sz="2400" dirty="0" err="1">
                <a:solidFill>
                  <a:srgbClr val="002060"/>
                </a:solidFill>
              </a:rPr>
              <a:t>karşılandı</a:t>
            </a:r>
            <a:r>
              <a:rPr lang="en-US" sz="2400" dirty="0">
                <a:solidFill>
                  <a:srgbClr val="002060"/>
                </a:solidFill>
              </a:rPr>
              <a:t>.</a:t>
            </a:r>
            <a:endParaRPr lang="en-US" sz="2400" dirty="0">
              <a:solidFill>
                <a:srgbClr val="002060"/>
              </a:solidFill>
              <a:latin typeface="+mn-lt"/>
              <a:ea typeface="+mn-ea"/>
              <a:cs typeface="+mn-cs"/>
            </a:endParaRPr>
          </a:p>
        </p:txBody>
      </p:sp>
      <p:pic>
        <p:nvPicPr>
          <p:cNvPr id="12" name="Resim 11" descr="metin, yazı tipi, simge, sembol, daire içeren bir resim&#10;&#10;Açıklama otomatik olarak oluşturuldu">
            <a:extLst>
              <a:ext uri="{FF2B5EF4-FFF2-40B4-BE49-F238E27FC236}">
                <a16:creationId xmlns:a16="http://schemas.microsoft.com/office/drawing/2014/main" id="{AC9E7F18-8D01-4699-FFC2-564E045D123B}"/>
              </a:ext>
            </a:extLst>
          </p:cNvPr>
          <p:cNvPicPr>
            <a:picLocks noChangeAspect="1"/>
          </p:cNvPicPr>
          <p:nvPr/>
        </p:nvPicPr>
        <p:blipFill>
          <a:blip r:embed="rId2"/>
          <a:stretch>
            <a:fillRect/>
          </a:stretch>
        </p:blipFill>
        <p:spPr>
          <a:xfrm>
            <a:off x="457844" y="373683"/>
            <a:ext cx="851584" cy="845768"/>
          </a:xfrm>
          <a:prstGeom prst="rect">
            <a:avLst/>
          </a:prstGeom>
        </p:spPr>
      </p:pic>
      <p:sp>
        <p:nvSpPr>
          <p:cNvPr id="4" name="TextBox 3">
            <a:extLst>
              <a:ext uri="{FF2B5EF4-FFF2-40B4-BE49-F238E27FC236}">
                <a16:creationId xmlns:a16="http://schemas.microsoft.com/office/drawing/2014/main" id="{7E76C5F6-5443-E9CD-2D8E-5AF2557DD762}"/>
              </a:ext>
            </a:extLst>
          </p:cNvPr>
          <p:cNvSpPr txBox="1"/>
          <p:nvPr/>
        </p:nvSpPr>
        <p:spPr>
          <a:xfrm>
            <a:off x="1975718" y="373683"/>
            <a:ext cx="9758438" cy="584775"/>
          </a:xfrm>
          <a:prstGeom prst="rect">
            <a:avLst/>
          </a:prstGeom>
          <a:noFill/>
        </p:spPr>
        <p:txBody>
          <a:bodyPr wrap="square">
            <a:spAutoFit/>
          </a:bodyPr>
          <a:lstStyle/>
          <a:p>
            <a:r>
              <a:rPr lang="tr-TR" sz="3200" b="1" dirty="0">
                <a:solidFill>
                  <a:schemeClr val="tx2"/>
                </a:solidFill>
              </a:rPr>
              <a:t>İdari Personel Memnuniyet Anketi İyileştirmeler </a:t>
            </a:r>
            <a:endParaRPr lang="en-TR" sz="3200" b="1" dirty="0">
              <a:solidFill>
                <a:schemeClr val="tx2"/>
              </a:solidFill>
            </a:endParaRPr>
          </a:p>
        </p:txBody>
      </p:sp>
    </p:spTree>
    <p:extLst>
      <p:ext uri="{BB962C8B-B14F-4D97-AF65-F5344CB8AC3E}">
        <p14:creationId xmlns:p14="http://schemas.microsoft.com/office/powerpoint/2010/main" val="365060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5AEB-2B54-4B45-CC66-8344089677FD}"/>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C06F1F35-F428-68F1-E332-7C39472FC7B2}"/>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86453A6B-3E66-9EAD-18CE-6A2EFD89C1D1}"/>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6EF75CC0-798A-08A3-7ED3-B8500F72E8AC}"/>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026F1909-228C-C858-9371-0DCE59964823}"/>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descr="metin, yazı tipi, simge, sembol, daire içeren bir resim&#10;&#10;Açıklama otomatik olarak oluşturuldu">
            <a:extLst>
              <a:ext uri="{FF2B5EF4-FFF2-40B4-BE49-F238E27FC236}">
                <a16:creationId xmlns:a16="http://schemas.microsoft.com/office/drawing/2014/main" id="{1AC69FA1-AAFD-336B-31DA-3273D280C04C}"/>
              </a:ext>
            </a:extLst>
          </p:cNvPr>
          <p:cNvPicPr>
            <a:picLocks noChangeAspect="1"/>
          </p:cNvPicPr>
          <p:nvPr/>
        </p:nvPicPr>
        <p:blipFill>
          <a:blip r:embed="rId2"/>
          <a:stretch>
            <a:fillRect/>
          </a:stretch>
        </p:blipFill>
        <p:spPr>
          <a:xfrm>
            <a:off x="457844" y="373683"/>
            <a:ext cx="851584" cy="845768"/>
          </a:xfrm>
          <a:prstGeom prst="rect">
            <a:avLst/>
          </a:prstGeom>
        </p:spPr>
      </p:pic>
      <p:pic>
        <p:nvPicPr>
          <p:cNvPr id="14" name="Resim 2">
            <a:extLst>
              <a:ext uri="{FF2B5EF4-FFF2-40B4-BE49-F238E27FC236}">
                <a16:creationId xmlns:a16="http://schemas.microsoft.com/office/drawing/2014/main" id="{368F014D-D5C1-67E6-BAE6-EFADDF02A22F}"/>
              </a:ext>
            </a:extLst>
          </p:cNvPr>
          <p:cNvPicPr>
            <a:picLocks noChangeAspect="1"/>
          </p:cNvPicPr>
          <p:nvPr/>
        </p:nvPicPr>
        <p:blipFill>
          <a:blip r:embed="rId3"/>
          <a:stretch>
            <a:fillRect/>
          </a:stretch>
        </p:blipFill>
        <p:spPr>
          <a:xfrm>
            <a:off x="2117578" y="1318876"/>
            <a:ext cx="2208017" cy="1999512"/>
          </a:xfrm>
          <a:prstGeom prst="rect">
            <a:avLst/>
          </a:prstGeom>
        </p:spPr>
      </p:pic>
      <p:sp>
        <p:nvSpPr>
          <p:cNvPr id="15" name="TextBox 14">
            <a:extLst>
              <a:ext uri="{FF2B5EF4-FFF2-40B4-BE49-F238E27FC236}">
                <a16:creationId xmlns:a16="http://schemas.microsoft.com/office/drawing/2014/main" id="{F0EE1462-397B-9769-3C58-586A9517D4DB}"/>
              </a:ext>
            </a:extLst>
          </p:cNvPr>
          <p:cNvSpPr txBox="1"/>
          <p:nvPr/>
        </p:nvSpPr>
        <p:spPr>
          <a:xfrm>
            <a:off x="2085381" y="241657"/>
            <a:ext cx="7600040" cy="584775"/>
          </a:xfrm>
          <a:prstGeom prst="rect">
            <a:avLst/>
          </a:prstGeom>
          <a:noFill/>
        </p:spPr>
        <p:txBody>
          <a:bodyPr wrap="square">
            <a:spAutoFit/>
          </a:bodyPr>
          <a:lstStyle/>
          <a:p>
            <a:r>
              <a:rPr lang="tr-TR" sz="3200" b="1" dirty="0">
                <a:solidFill>
                  <a:srgbClr val="002060"/>
                </a:solidFill>
              </a:rPr>
              <a:t>Öğrenci Memnuniyet Anketi</a:t>
            </a:r>
            <a:endParaRPr lang="en-TR" sz="3200" b="1" dirty="0">
              <a:solidFill>
                <a:srgbClr val="002060"/>
              </a:solidFill>
            </a:endParaRPr>
          </a:p>
        </p:txBody>
      </p:sp>
      <p:pic>
        <p:nvPicPr>
          <p:cNvPr id="5" name="Picture 4" descr="A screenshot of a phone&#10;&#10;AI-generated content may be incorrect.">
            <a:extLst>
              <a:ext uri="{FF2B5EF4-FFF2-40B4-BE49-F238E27FC236}">
                <a16:creationId xmlns:a16="http://schemas.microsoft.com/office/drawing/2014/main" id="{EDB59BD7-48F1-B508-32CE-1BDF39A7A3A7}"/>
              </a:ext>
            </a:extLst>
          </p:cNvPr>
          <p:cNvPicPr>
            <a:picLocks noChangeAspect="1"/>
          </p:cNvPicPr>
          <p:nvPr/>
        </p:nvPicPr>
        <p:blipFill>
          <a:blip r:embed="rId4"/>
          <a:stretch>
            <a:fillRect/>
          </a:stretch>
        </p:blipFill>
        <p:spPr>
          <a:xfrm>
            <a:off x="4468400" y="1087264"/>
            <a:ext cx="7265756" cy="5150189"/>
          </a:xfrm>
          <a:prstGeom prst="rect">
            <a:avLst/>
          </a:prstGeom>
        </p:spPr>
      </p:pic>
    </p:spTree>
    <p:extLst>
      <p:ext uri="{BB962C8B-B14F-4D97-AF65-F5344CB8AC3E}">
        <p14:creationId xmlns:p14="http://schemas.microsoft.com/office/powerpoint/2010/main" val="40072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B6ACB-38CC-4E3A-4208-BE786389B8D5}"/>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7402BC5A-DA77-BFCE-26EB-8DAC084A1163}"/>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C23331B2-5E05-3D11-0F01-1C43C3DB27AB}"/>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A3276910-157F-0B7B-76EE-D150E4613FC2}"/>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3DEE3EF1-551E-3697-1442-33C2AB6D736C}"/>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TextBox 3">
            <a:extLst>
              <a:ext uri="{FF2B5EF4-FFF2-40B4-BE49-F238E27FC236}">
                <a16:creationId xmlns:a16="http://schemas.microsoft.com/office/drawing/2014/main" id="{70C6873E-0D1B-8209-D7B2-9A694FE91306}"/>
              </a:ext>
            </a:extLst>
          </p:cNvPr>
          <p:cNvSpPr txBox="1"/>
          <p:nvPr/>
        </p:nvSpPr>
        <p:spPr>
          <a:xfrm>
            <a:off x="2329163" y="796567"/>
            <a:ext cx="9092145" cy="5847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457200" indent="-457200">
              <a:lnSpc>
                <a:spcPct val="90000"/>
              </a:lnSpc>
              <a:spcAft>
                <a:spcPts val="600"/>
              </a:spcAft>
              <a:buClr>
                <a:schemeClr val="accent1"/>
              </a:buClr>
              <a:buFont typeface="Calibri" panose="020F0502020204030204" pitchFamily="34" charset="0"/>
              <a:buChar char="•"/>
            </a:pPr>
            <a:r>
              <a:rPr lang="en-US" sz="2400" dirty="0">
                <a:solidFill>
                  <a:srgbClr val="002060"/>
                </a:solidFill>
              </a:rPr>
              <a:t>Her </a:t>
            </a:r>
            <a:r>
              <a:rPr lang="en-US" sz="2400" dirty="0" err="1">
                <a:solidFill>
                  <a:srgbClr val="002060"/>
                </a:solidFill>
              </a:rPr>
              <a:t>bölüm</a:t>
            </a:r>
            <a:r>
              <a:rPr lang="en-US" sz="2400" dirty="0">
                <a:solidFill>
                  <a:srgbClr val="002060"/>
                </a:solidFill>
              </a:rPr>
              <a:t> </a:t>
            </a:r>
            <a:r>
              <a:rPr lang="en-US" sz="2400" dirty="0" err="1">
                <a:solidFill>
                  <a:srgbClr val="002060"/>
                </a:solidFill>
              </a:rPr>
              <a:t>ve</a:t>
            </a:r>
            <a:r>
              <a:rPr lang="en-US" sz="2400" dirty="0">
                <a:solidFill>
                  <a:srgbClr val="002060"/>
                </a:solidFill>
              </a:rPr>
              <a:t> </a:t>
            </a:r>
            <a:r>
              <a:rPr lang="en-US" sz="2400" dirty="0" err="1">
                <a:solidFill>
                  <a:srgbClr val="002060"/>
                </a:solidFill>
              </a:rPr>
              <a:t>sınıf</a:t>
            </a:r>
            <a:r>
              <a:rPr lang="en-US" sz="2400" dirty="0">
                <a:solidFill>
                  <a:srgbClr val="002060"/>
                </a:solidFill>
              </a:rPr>
              <a:t> </a:t>
            </a:r>
            <a:r>
              <a:rPr lang="en-US" sz="2400" dirty="0" err="1">
                <a:solidFill>
                  <a:srgbClr val="002060"/>
                </a:solidFill>
              </a:rPr>
              <a:t>kademesinde</a:t>
            </a:r>
            <a:r>
              <a:rPr lang="en-US" sz="2400" dirty="0">
                <a:solidFill>
                  <a:srgbClr val="002060"/>
                </a:solidFill>
              </a:rPr>
              <a:t> </a:t>
            </a:r>
            <a:r>
              <a:rPr lang="en-US" sz="2400" dirty="0" err="1">
                <a:solidFill>
                  <a:srgbClr val="002060"/>
                </a:solidFill>
              </a:rPr>
              <a:t>bir</a:t>
            </a:r>
            <a:r>
              <a:rPr lang="en-US" sz="2400" dirty="0">
                <a:solidFill>
                  <a:srgbClr val="002060"/>
                </a:solidFill>
              </a:rPr>
              <a:t> </a:t>
            </a:r>
            <a:r>
              <a:rPr lang="en-US" sz="2400" dirty="0" err="1">
                <a:solidFill>
                  <a:srgbClr val="002060"/>
                </a:solidFill>
              </a:rPr>
              <a:t>temsilci</a:t>
            </a:r>
            <a:r>
              <a:rPr lang="en-US" sz="2400" dirty="0">
                <a:solidFill>
                  <a:srgbClr val="002060"/>
                </a:solidFill>
              </a:rPr>
              <a:t> </a:t>
            </a:r>
            <a:r>
              <a:rPr lang="en-US" sz="2400" dirty="0" err="1">
                <a:solidFill>
                  <a:srgbClr val="002060"/>
                </a:solidFill>
              </a:rPr>
              <a:t>belirlenip</a:t>
            </a:r>
            <a:r>
              <a:rPr lang="en-US" sz="2400" dirty="0">
                <a:solidFill>
                  <a:srgbClr val="002060"/>
                </a:solidFill>
              </a:rPr>
              <a:t> </a:t>
            </a:r>
            <a:r>
              <a:rPr lang="en-US" sz="2400" dirty="0" err="1">
                <a:solidFill>
                  <a:srgbClr val="002060"/>
                </a:solidFill>
              </a:rPr>
              <a:t>öğrencilerle</a:t>
            </a:r>
            <a:r>
              <a:rPr lang="en-US" sz="2400" dirty="0">
                <a:solidFill>
                  <a:srgbClr val="002060"/>
                </a:solidFill>
              </a:rPr>
              <a:t> </a:t>
            </a:r>
            <a:r>
              <a:rPr lang="en-US" sz="2400" dirty="0" err="1">
                <a:solidFill>
                  <a:srgbClr val="002060"/>
                </a:solidFill>
              </a:rPr>
              <a:t>toplantı</a:t>
            </a:r>
            <a:r>
              <a:rPr lang="en-US" sz="2400" dirty="0">
                <a:solidFill>
                  <a:srgbClr val="002060"/>
                </a:solidFill>
              </a:rPr>
              <a:t> </a:t>
            </a:r>
            <a:r>
              <a:rPr lang="en-US" sz="2400" dirty="0" err="1">
                <a:solidFill>
                  <a:srgbClr val="002060"/>
                </a:solidFill>
              </a:rPr>
              <a:t>yapıldı</a:t>
            </a:r>
            <a:r>
              <a:rPr lang="en-US" sz="2400" dirty="0">
                <a:solidFill>
                  <a:srgbClr val="002060"/>
                </a:solidFill>
              </a:rPr>
              <a:t> </a:t>
            </a:r>
            <a:r>
              <a:rPr lang="en-US" sz="2400" dirty="0" err="1">
                <a:solidFill>
                  <a:srgbClr val="002060"/>
                </a:solidFill>
              </a:rPr>
              <a:t>ve</a:t>
            </a:r>
            <a:r>
              <a:rPr lang="en-US" sz="2400" dirty="0">
                <a:solidFill>
                  <a:srgbClr val="002060"/>
                </a:solidFill>
              </a:rPr>
              <a:t> </a:t>
            </a:r>
            <a:r>
              <a:rPr lang="en-US" sz="2400" dirty="0" err="1">
                <a:solidFill>
                  <a:srgbClr val="002060"/>
                </a:solidFill>
              </a:rPr>
              <a:t>ankette</a:t>
            </a:r>
            <a:r>
              <a:rPr lang="en-US" sz="2400" dirty="0">
                <a:solidFill>
                  <a:srgbClr val="002060"/>
                </a:solidFill>
              </a:rPr>
              <a:t> </a:t>
            </a:r>
            <a:r>
              <a:rPr lang="en-US" sz="2400" dirty="0" err="1">
                <a:solidFill>
                  <a:srgbClr val="002060"/>
                </a:solidFill>
              </a:rPr>
              <a:t>düşük</a:t>
            </a:r>
            <a:r>
              <a:rPr lang="en-US" sz="2400" dirty="0">
                <a:solidFill>
                  <a:srgbClr val="002060"/>
                </a:solidFill>
              </a:rPr>
              <a:t> </a:t>
            </a:r>
            <a:r>
              <a:rPr lang="en-US" sz="2400" dirty="0" err="1">
                <a:solidFill>
                  <a:srgbClr val="002060"/>
                </a:solidFill>
              </a:rPr>
              <a:t>puan</a:t>
            </a:r>
            <a:r>
              <a:rPr lang="en-US" sz="2400" dirty="0">
                <a:solidFill>
                  <a:srgbClr val="002060"/>
                </a:solidFill>
              </a:rPr>
              <a:t> </a:t>
            </a:r>
            <a:r>
              <a:rPr lang="en-US" sz="2400" dirty="0" err="1">
                <a:solidFill>
                  <a:srgbClr val="002060"/>
                </a:solidFill>
              </a:rPr>
              <a:t>alan</a:t>
            </a:r>
            <a:r>
              <a:rPr lang="en-US" sz="2400" dirty="0">
                <a:solidFill>
                  <a:srgbClr val="002060"/>
                </a:solidFill>
              </a:rPr>
              <a:t> </a:t>
            </a:r>
            <a:r>
              <a:rPr lang="en-US" sz="2400" dirty="0" err="1">
                <a:solidFill>
                  <a:srgbClr val="002060"/>
                </a:solidFill>
              </a:rPr>
              <a:t>konular</a:t>
            </a:r>
            <a:r>
              <a:rPr lang="en-US" sz="2400" dirty="0">
                <a:solidFill>
                  <a:srgbClr val="002060"/>
                </a:solidFill>
              </a:rPr>
              <a:t> </a:t>
            </a:r>
            <a:r>
              <a:rPr lang="en-US" sz="2400" dirty="0" err="1">
                <a:solidFill>
                  <a:srgbClr val="002060"/>
                </a:solidFill>
              </a:rPr>
              <a:t>gözden</a:t>
            </a:r>
            <a:r>
              <a:rPr lang="en-US" sz="2400" dirty="0">
                <a:solidFill>
                  <a:srgbClr val="002060"/>
                </a:solidFill>
              </a:rPr>
              <a:t> </a:t>
            </a:r>
            <a:r>
              <a:rPr lang="en-US" sz="2400" dirty="0" err="1">
                <a:solidFill>
                  <a:srgbClr val="002060"/>
                </a:solidFill>
              </a:rPr>
              <a:t>geçirildi</a:t>
            </a:r>
            <a:r>
              <a:rPr lang="en-US" sz="2400" dirty="0">
                <a:solidFill>
                  <a:srgbClr val="002060"/>
                </a:solidFill>
              </a:rPr>
              <a:t>.</a:t>
            </a:r>
            <a:endParaRPr lang="en-US" sz="2400" dirty="0">
              <a:solidFill>
                <a:srgbClr val="002060"/>
              </a:solidFill>
              <a:latin typeface="+mn-lt"/>
              <a:ea typeface="+mn-ea"/>
              <a:cs typeface="+mn-cs"/>
            </a:endParaRP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Anketlerde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belirtilen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en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büyük</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sorun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ulaşım</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ile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ilgiliydi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Üniversite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yönetimi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bu</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konuda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girişimde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bulundu</a:t>
            </a:r>
            <a:r>
              <a:rPr lang="en-US" sz="2400" dirty="0">
                <a:solidFill>
                  <a:srgbClr val="002060"/>
                </a:solidFill>
                <a:latin typeface="+mn-lt"/>
                <a:ea typeface="+mn-ea"/>
                <a:cs typeface="+mn-cs"/>
              </a:rPr>
              <a:t>.</a:t>
            </a: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Tuvalet</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ve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lavaboların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temizliği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konusunda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personelin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görev</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yerleri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gözden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geçirilip</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öğrencilerin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katlarına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daha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fazla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özen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gösterildi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ve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değişimi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öğrenciler</a:t>
            </a:r>
            <a:r>
              <a:rPr lang="en-US" sz="2400" dirty="0">
                <a:solidFill>
                  <a:srgbClr val="002060"/>
                </a:solidFill>
                <a:latin typeface="+mn-lt"/>
                <a:ea typeface="+mn-ea"/>
                <a:cs typeface="+mn-cs"/>
              </a:rPr>
              <a:t> de </a:t>
            </a:r>
            <a:r>
              <a:rPr lang="en-US" sz="2400" dirty="0" err="1">
                <a:solidFill>
                  <a:srgbClr val="002060"/>
                </a:solidFill>
                <a:latin typeface="+mn-lt"/>
                <a:ea typeface="+mn-ea"/>
                <a:cs typeface="+mn-cs"/>
              </a:rPr>
              <a:t>toplantıda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dile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getirdiler</a:t>
            </a:r>
            <a:r>
              <a:rPr lang="en-US" sz="2400" dirty="0">
                <a:solidFill>
                  <a:srgbClr val="002060"/>
                </a:solidFill>
                <a:latin typeface="+mn-lt"/>
                <a:ea typeface="+mn-ea"/>
                <a:cs typeface="+mn-cs"/>
              </a:rPr>
              <a:t>.</a:t>
            </a: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rPr>
              <a:t>Sosyal</a:t>
            </a:r>
            <a:r>
              <a:rPr lang="en-US" sz="2400" dirty="0">
                <a:solidFill>
                  <a:srgbClr val="002060"/>
                </a:solidFill>
              </a:rPr>
              <a:t> </a:t>
            </a:r>
            <a:r>
              <a:rPr lang="en-US" sz="2400" dirty="0" err="1">
                <a:solidFill>
                  <a:srgbClr val="002060"/>
                </a:solidFill>
              </a:rPr>
              <a:t>faaliyetlerin</a:t>
            </a:r>
            <a:r>
              <a:rPr lang="en-US" sz="2400" dirty="0">
                <a:solidFill>
                  <a:srgbClr val="002060"/>
                </a:solidFill>
              </a:rPr>
              <a:t> </a:t>
            </a:r>
            <a:r>
              <a:rPr lang="en-US" sz="2400" dirty="0" err="1">
                <a:solidFill>
                  <a:srgbClr val="002060"/>
                </a:solidFill>
              </a:rPr>
              <a:t>eksikliği</a:t>
            </a:r>
            <a:r>
              <a:rPr lang="en-US" sz="2400" dirty="0">
                <a:solidFill>
                  <a:srgbClr val="002060"/>
                </a:solidFill>
              </a:rPr>
              <a:t> </a:t>
            </a:r>
            <a:r>
              <a:rPr lang="en-US" sz="2400" dirty="0" err="1">
                <a:solidFill>
                  <a:srgbClr val="002060"/>
                </a:solidFill>
              </a:rPr>
              <a:t>ile</a:t>
            </a:r>
            <a:r>
              <a:rPr lang="en-US" sz="2400" dirty="0">
                <a:solidFill>
                  <a:srgbClr val="002060"/>
                </a:solidFill>
              </a:rPr>
              <a:t> </a:t>
            </a:r>
            <a:r>
              <a:rPr lang="en-US" sz="2400" dirty="0" err="1">
                <a:solidFill>
                  <a:srgbClr val="002060"/>
                </a:solidFill>
              </a:rPr>
              <a:t>ilgili</a:t>
            </a:r>
            <a:r>
              <a:rPr lang="en-US" sz="2400" dirty="0">
                <a:solidFill>
                  <a:srgbClr val="002060"/>
                </a:solidFill>
              </a:rPr>
              <a:t> </a:t>
            </a:r>
            <a:r>
              <a:rPr lang="en-US" sz="2400" dirty="0" err="1">
                <a:solidFill>
                  <a:srgbClr val="002060"/>
                </a:solidFill>
              </a:rPr>
              <a:t>Rektörlüğümüzün</a:t>
            </a:r>
            <a:r>
              <a:rPr lang="en-US" sz="2400" dirty="0">
                <a:solidFill>
                  <a:srgbClr val="002060"/>
                </a:solidFill>
              </a:rPr>
              <a:t> </a:t>
            </a:r>
            <a:r>
              <a:rPr lang="en-US" sz="2400" dirty="0" err="1">
                <a:solidFill>
                  <a:srgbClr val="002060"/>
                </a:solidFill>
              </a:rPr>
              <a:t>dönem</a:t>
            </a:r>
            <a:r>
              <a:rPr lang="en-US" sz="2400" dirty="0">
                <a:solidFill>
                  <a:srgbClr val="002060"/>
                </a:solidFill>
              </a:rPr>
              <a:t> </a:t>
            </a:r>
            <a:r>
              <a:rPr lang="en-US" sz="2400" dirty="0" err="1">
                <a:solidFill>
                  <a:srgbClr val="002060"/>
                </a:solidFill>
              </a:rPr>
              <a:t>başı</a:t>
            </a:r>
            <a:r>
              <a:rPr lang="en-US" sz="2400" dirty="0">
                <a:solidFill>
                  <a:srgbClr val="002060"/>
                </a:solidFill>
              </a:rPr>
              <a:t> </a:t>
            </a:r>
            <a:r>
              <a:rPr lang="en-US" sz="2400" dirty="0" err="1">
                <a:solidFill>
                  <a:srgbClr val="002060"/>
                </a:solidFill>
              </a:rPr>
              <a:t>karşılama</a:t>
            </a:r>
            <a:r>
              <a:rPr lang="en-US" sz="2400" dirty="0">
                <a:solidFill>
                  <a:srgbClr val="002060"/>
                </a:solidFill>
              </a:rPr>
              <a:t> </a:t>
            </a:r>
            <a:r>
              <a:rPr lang="en-US" sz="2400" dirty="0" err="1">
                <a:solidFill>
                  <a:srgbClr val="002060"/>
                </a:solidFill>
              </a:rPr>
              <a:t>festivali</a:t>
            </a:r>
            <a:r>
              <a:rPr lang="en-US" sz="2400" dirty="0">
                <a:solidFill>
                  <a:srgbClr val="002060"/>
                </a:solidFill>
              </a:rPr>
              <a:t> </a:t>
            </a:r>
            <a:r>
              <a:rPr lang="en-US" sz="2400" dirty="0" err="1">
                <a:solidFill>
                  <a:srgbClr val="002060"/>
                </a:solidFill>
              </a:rPr>
              <a:t>etkili</a:t>
            </a:r>
            <a:r>
              <a:rPr lang="en-US" sz="2400" dirty="0">
                <a:solidFill>
                  <a:srgbClr val="002060"/>
                </a:solidFill>
              </a:rPr>
              <a:t> </a:t>
            </a:r>
            <a:r>
              <a:rPr lang="en-US" sz="2400" dirty="0" err="1">
                <a:solidFill>
                  <a:srgbClr val="002060"/>
                </a:solidFill>
              </a:rPr>
              <a:t>oldu</a:t>
            </a:r>
            <a:r>
              <a:rPr lang="en-US" sz="2400" dirty="0">
                <a:solidFill>
                  <a:srgbClr val="002060"/>
                </a:solidFill>
              </a:rPr>
              <a:t>. Buna ek </a:t>
            </a:r>
            <a:r>
              <a:rPr lang="en-US" sz="2400" dirty="0" err="1">
                <a:solidFill>
                  <a:srgbClr val="002060"/>
                </a:solidFill>
              </a:rPr>
              <a:t>olarak</a:t>
            </a:r>
            <a:r>
              <a:rPr lang="en-US" sz="2400" dirty="0">
                <a:solidFill>
                  <a:srgbClr val="002060"/>
                </a:solidFill>
              </a:rPr>
              <a:t>, </a:t>
            </a:r>
            <a:r>
              <a:rPr lang="en-US" sz="2400" dirty="0" err="1">
                <a:solidFill>
                  <a:srgbClr val="002060"/>
                </a:solidFill>
              </a:rPr>
              <a:t>öğrenciler</a:t>
            </a:r>
            <a:r>
              <a:rPr lang="en-US" sz="2400" dirty="0">
                <a:solidFill>
                  <a:srgbClr val="002060"/>
                </a:solidFill>
              </a:rPr>
              <a:t> </a:t>
            </a:r>
            <a:r>
              <a:rPr lang="en-US" sz="2400" dirty="0" err="1">
                <a:solidFill>
                  <a:srgbClr val="002060"/>
                </a:solidFill>
              </a:rPr>
              <a:t>ve</a:t>
            </a:r>
            <a:r>
              <a:rPr lang="en-US" sz="2400" dirty="0">
                <a:solidFill>
                  <a:srgbClr val="002060"/>
                </a:solidFill>
              </a:rPr>
              <a:t> </a:t>
            </a:r>
            <a:r>
              <a:rPr lang="en-US" sz="2400" dirty="0" err="1">
                <a:solidFill>
                  <a:srgbClr val="002060"/>
                </a:solidFill>
              </a:rPr>
              <a:t>personelin</a:t>
            </a:r>
            <a:r>
              <a:rPr lang="en-US" sz="2400" dirty="0">
                <a:solidFill>
                  <a:srgbClr val="002060"/>
                </a:solidFill>
              </a:rPr>
              <a:t> </a:t>
            </a:r>
            <a:r>
              <a:rPr lang="en-US" sz="2400" dirty="0" err="1">
                <a:solidFill>
                  <a:srgbClr val="002060"/>
                </a:solidFill>
              </a:rPr>
              <a:t>karışık</a:t>
            </a:r>
            <a:r>
              <a:rPr lang="en-US" sz="2400" dirty="0">
                <a:solidFill>
                  <a:srgbClr val="002060"/>
                </a:solidFill>
              </a:rPr>
              <a:t> </a:t>
            </a:r>
            <a:r>
              <a:rPr lang="en-US" sz="2400" dirty="0" err="1">
                <a:solidFill>
                  <a:srgbClr val="002060"/>
                </a:solidFill>
              </a:rPr>
              <a:t>yer</a:t>
            </a:r>
            <a:r>
              <a:rPr lang="en-US" sz="2400" dirty="0">
                <a:solidFill>
                  <a:srgbClr val="002060"/>
                </a:solidFill>
              </a:rPr>
              <a:t> </a:t>
            </a:r>
            <a:r>
              <a:rPr lang="en-US" sz="2400" dirty="0" err="1">
                <a:solidFill>
                  <a:srgbClr val="002060"/>
                </a:solidFill>
              </a:rPr>
              <a:t>alabildiği</a:t>
            </a:r>
            <a:r>
              <a:rPr lang="en-US" sz="2400" dirty="0">
                <a:solidFill>
                  <a:srgbClr val="002060"/>
                </a:solidFill>
              </a:rPr>
              <a:t> </a:t>
            </a:r>
            <a:r>
              <a:rPr lang="en-US" sz="2400" dirty="0" err="1">
                <a:solidFill>
                  <a:srgbClr val="002060"/>
                </a:solidFill>
              </a:rPr>
              <a:t>bir</a:t>
            </a:r>
            <a:r>
              <a:rPr lang="en-US" sz="2400" dirty="0">
                <a:solidFill>
                  <a:srgbClr val="002060"/>
                </a:solidFill>
              </a:rPr>
              <a:t> </a:t>
            </a:r>
            <a:r>
              <a:rPr lang="en-US" sz="2400" dirty="0" err="1">
                <a:solidFill>
                  <a:srgbClr val="002060"/>
                </a:solidFill>
              </a:rPr>
              <a:t>voleybol</a:t>
            </a:r>
            <a:r>
              <a:rPr lang="en-US" sz="2400" dirty="0">
                <a:solidFill>
                  <a:srgbClr val="002060"/>
                </a:solidFill>
              </a:rPr>
              <a:t> </a:t>
            </a:r>
            <a:r>
              <a:rPr lang="en-US" sz="2400" dirty="0" err="1">
                <a:solidFill>
                  <a:srgbClr val="002060"/>
                </a:solidFill>
              </a:rPr>
              <a:t>turnuvası</a:t>
            </a:r>
            <a:r>
              <a:rPr lang="en-US" sz="2400" dirty="0">
                <a:solidFill>
                  <a:srgbClr val="002060"/>
                </a:solidFill>
              </a:rPr>
              <a:t> organize </a:t>
            </a:r>
            <a:r>
              <a:rPr lang="en-US" sz="2400" dirty="0" err="1">
                <a:solidFill>
                  <a:srgbClr val="002060"/>
                </a:solidFill>
              </a:rPr>
              <a:t>edildi</a:t>
            </a:r>
            <a:r>
              <a:rPr lang="en-US" sz="2400" dirty="0">
                <a:solidFill>
                  <a:srgbClr val="002060"/>
                </a:solidFill>
              </a:rPr>
              <a:t>. </a:t>
            </a:r>
            <a:r>
              <a:rPr lang="en-US" sz="2400" dirty="0" err="1">
                <a:solidFill>
                  <a:srgbClr val="002060"/>
                </a:solidFill>
              </a:rPr>
              <a:t>Öğrencilerin</a:t>
            </a:r>
            <a:r>
              <a:rPr lang="en-US" sz="2400" dirty="0">
                <a:solidFill>
                  <a:srgbClr val="002060"/>
                </a:solidFill>
              </a:rPr>
              <a:t>, Bahar </a:t>
            </a:r>
            <a:r>
              <a:rPr lang="en-US" sz="2400" dirty="0" err="1">
                <a:solidFill>
                  <a:srgbClr val="002060"/>
                </a:solidFill>
              </a:rPr>
              <a:t>Dönemi’nde</a:t>
            </a:r>
            <a:r>
              <a:rPr lang="en-US" sz="2400" dirty="0">
                <a:solidFill>
                  <a:srgbClr val="002060"/>
                </a:solidFill>
              </a:rPr>
              <a:t> de </a:t>
            </a:r>
            <a:r>
              <a:rPr lang="en-US" sz="2400" dirty="0" err="1">
                <a:solidFill>
                  <a:srgbClr val="002060"/>
                </a:solidFill>
              </a:rPr>
              <a:t>bu</a:t>
            </a:r>
            <a:r>
              <a:rPr lang="en-US" sz="2400" dirty="0">
                <a:solidFill>
                  <a:srgbClr val="002060"/>
                </a:solidFill>
              </a:rPr>
              <a:t> </a:t>
            </a:r>
            <a:r>
              <a:rPr lang="en-US" sz="2400" dirty="0" err="1">
                <a:solidFill>
                  <a:srgbClr val="002060"/>
                </a:solidFill>
              </a:rPr>
              <a:t>konuda</a:t>
            </a:r>
            <a:r>
              <a:rPr lang="en-US" sz="2400" dirty="0">
                <a:solidFill>
                  <a:srgbClr val="002060"/>
                </a:solidFill>
              </a:rPr>
              <a:t> </a:t>
            </a:r>
            <a:r>
              <a:rPr lang="en-US" sz="2400" dirty="0" err="1">
                <a:solidFill>
                  <a:srgbClr val="002060"/>
                </a:solidFill>
              </a:rPr>
              <a:t>talepleri</a:t>
            </a:r>
            <a:r>
              <a:rPr lang="en-US" sz="2400" dirty="0">
                <a:solidFill>
                  <a:srgbClr val="002060"/>
                </a:solidFill>
              </a:rPr>
              <a:t> </a:t>
            </a:r>
            <a:r>
              <a:rPr lang="en-US" sz="2400" dirty="0" err="1">
                <a:solidFill>
                  <a:srgbClr val="002060"/>
                </a:solidFill>
              </a:rPr>
              <a:t>alındı</a:t>
            </a:r>
            <a:r>
              <a:rPr lang="en-US" sz="2400" dirty="0">
                <a:solidFill>
                  <a:srgbClr val="002060"/>
                </a:solidFill>
              </a:rPr>
              <a:t>.</a:t>
            </a:r>
            <a:endParaRPr lang="en-US" sz="2400" dirty="0">
              <a:solidFill>
                <a:srgbClr val="002060"/>
              </a:solidFill>
              <a:latin typeface="+mn-lt"/>
              <a:ea typeface="+mn-ea"/>
              <a:cs typeface="+mn-cs"/>
            </a:endParaRP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Çift</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Anadal</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Programları</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ile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ilgili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talep</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vardı</a:t>
            </a:r>
            <a:r>
              <a:rPr lang="en-US" sz="2400" dirty="0">
                <a:solidFill>
                  <a:srgbClr val="002060"/>
                </a:solidFill>
                <a:latin typeface="+mn-lt"/>
                <a:ea typeface="+mn-ea"/>
                <a:cs typeface="+mn-cs"/>
              </a:rPr>
              <a:t>. 4 </a:t>
            </a:r>
            <a:r>
              <a:rPr lang="en-US" sz="2400" dirty="0" err="1">
                <a:solidFill>
                  <a:srgbClr val="002060"/>
                </a:solidFill>
                <a:latin typeface="+mn-lt"/>
                <a:ea typeface="+mn-ea"/>
                <a:cs typeface="+mn-cs"/>
              </a:rPr>
              <a:t>programda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Çift</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Anadal</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Programı</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uygulanmaya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başladı</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şu</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anda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süreçte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olan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bölümler</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arası</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ikili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antlaşmalar</a:t>
            </a:r>
            <a:r>
              <a:rPr lang="en-US" sz="2400" dirty="0">
                <a:solidFill>
                  <a:srgbClr val="002060"/>
                </a:solidFill>
                <a:latin typeface="+mn-lt"/>
                <a:ea typeface="+mn-ea"/>
                <a:cs typeface="+mn-cs"/>
              </a:rPr>
              <a:t> da </a:t>
            </a:r>
            <a:r>
              <a:rPr lang="en-US" sz="2400" dirty="0" err="1">
                <a:solidFill>
                  <a:srgbClr val="002060"/>
                </a:solidFill>
                <a:latin typeface="+mn-lt"/>
                <a:ea typeface="+mn-ea"/>
                <a:cs typeface="+mn-cs"/>
              </a:rPr>
              <a:t>bulunmaktadır</a:t>
            </a:r>
            <a:r>
              <a:rPr lang="en-US" sz="2400" dirty="0">
                <a:solidFill>
                  <a:srgbClr val="002060"/>
                </a:solidFill>
                <a:latin typeface="+mn-lt"/>
                <a:ea typeface="+mn-ea"/>
                <a:cs typeface="+mn-cs"/>
              </a:rPr>
              <a:t>.</a:t>
            </a:r>
          </a:p>
        </p:txBody>
      </p:sp>
      <p:pic>
        <p:nvPicPr>
          <p:cNvPr id="12" name="Resim 11" descr="metin, yazı tipi, simge, sembol, daire içeren bir resim&#10;&#10;Açıklama otomatik olarak oluşturuldu">
            <a:extLst>
              <a:ext uri="{FF2B5EF4-FFF2-40B4-BE49-F238E27FC236}">
                <a16:creationId xmlns:a16="http://schemas.microsoft.com/office/drawing/2014/main" id="{90622A07-8913-FE48-17EC-8F4B8ED8ACD7}"/>
              </a:ext>
            </a:extLst>
          </p:cNvPr>
          <p:cNvPicPr>
            <a:picLocks noChangeAspect="1"/>
          </p:cNvPicPr>
          <p:nvPr/>
        </p:nvPicPr>
        <p:blipFill>
          <a:blip r:embed="rId2"/>
          <a:stretch>
            <a:fillRect/>
          </a:stretch>
        </p:blipFill>
        <p:spPr>
          <a:xfrm>
            <a:off x="457844" y="373683"/>
            <a:ext cx="851584" cy="845768"/>
          </a:xfrm>
          <a:prstGeom prst="rect">
            <a:avLst/>
          </a:prstGeom>
        </p:spPr>
      </p:pic>
      <p:sp>
        <p:nvSpPr>
          <p:cNvPr id="4" name="TextBox 3">
            <a:extLst>
              <a:ext uri="{FF2B5EF4-FFF2-40B4-BE49-F238E27FC236}">
                <a16:creationId xmlns:a16="http://schemas.microsoft.com/office/drawing/2014/main" id="{39E35898-79D9-AE88-6206-865062BC9CB4}"/>
              </a:ext>
            </a:extLst>
          </p:cNvPr>
          <p:cNvSpPr txBox="1"/>
          <p:nvPr/>
        </p:nvSpPr>
        <p:spPr>
          <a:xfrm>
            <a:off x="1975718" y="373683"/>
            <a:ext cx="9285840" cy="584775"/>
          </a:xfrm>
          <a:prstGeom prst="rect">
            <a:avLst/>
          </a:prstGeom>
          <a:noFill/>
        </p:spPr>
        <p:txBody>
          <a:bodyPr wrap="square">
            <a:spAutoFit/>
          </a:bodyPr>
          <a:lstStyle/>
          <a:p>
            <a:r>
              <a:rPr lang="tr-TR" sz="3200" b="1" dirty="0">
                <a:solidFill>
                  <a:schemeClr val="tx2"/>
                </a:solidFill>
              </a:rPr>
              <a:t>Öğrenci Memnuniyet Anketi İyileştirmeler </a:t>
            </a:r>
            <a:endParaRPr lang="en-TR" sz="3200" b="1" dirty="0">
              <a:solidFill>
                <a:schemeClr val="tx2"/>
              </a:solidFill>
            </a:endParaRPr>
          </a:p>
        </p:txBody>
      </p:sp>
    </p:spTree>
    <p:extLst>
      <p:ext uri="{BB962C8B-B14F-4D97-AF65-F5344CB8AC3E}">
        <p14:creationId xmlns:p14="http://schemas.microsoft.com/office/powerpoint/2010/main" val="374618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51630-6EF6-C2C8-851C-227CCFD7D972}"/>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0A60D758-00B1-F43A-8E76-49D68D2E7FBB}"/>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6B022C78-D4F9-C0DD-50F9-0FDC4DFBF0D9}"/>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BEABACBB-0B3D-D769-B047-C826170E158B}"/>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25F6940D-D61B-F1C1-2872-A47D4909F7C3}"/>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descr="metin, yazı tipi, simge, sembol, daire içeren bir resim&#10;&#10;Açıklama otomatik olarak oluşturuldu">
            <a:extLst>
              <a:ext uri="{FF2B5EF4-FFF2-40B4-BE49-F238E27FC236}">
                <a16:creationId xmlns:a16="http://schemas.microsoft.com/office/drawing/2014/main" id="{161FFE26-9110-8829-B57F-3A2CEDB3F8F6}"/>
              </a:ext>
            </a:extLst>
          </p:cNvPr>
          <p:cNvPicPr>
            <a:picLocks noChangeAspect="1"/>
          </p:cNvPicPr>
          <p:nvPr/>
        </p:nvPicPr>
        <p:blipFill>
          <a:blip r:embed="rId2"/>
          <a:stretch>
            <a:fillRect/>
          </a:stretch>
        </p:blipFill>
        <p:spPr>
          <a:xfrm>
            <a:off x="457844" y="373683"/>
            <a:ext cx="851584" cy="845768"/>
          </a:xfrm>
          <a:prstGeom prst="rect">
            <a:avLst/>
          </a:prstGeom>
        </p:spPr>
      </p:pic>
      <p:sp>
        <p:nvSpPr>
          <p:cNvPr id="4" name="TextBox 3">
            <a:extLst>
              <a:ext uri="{FF2B5EF4-FFF2-40B4-BE49-F238E27FC236}">
                <a16:creationId xmlns:a16="http://schemas.microsoft.com/office/drawing/2014/main" id="{E892833F-E2C5-F352-AF1F-92356C7A6801}"/>
              </a:ext>
            </a:extLst>
          </p:cNvPr>
          <p:cNvSpPr txBox="1"/>
          <p:nvPr/>
        </p:nvSpPr>
        <p:spPr>
          <a:xfrm>
            <a:off x="1975718" y="373683"/>
            <a:ext cx="9285840" cy="584775"/>
          </a:xfrm>
          <a:prstGeom prst="rect">
            <a:avLst/>
          </a:prstGeom>
          <a:noFill/>
        </p:spPr>
        <p:txBody>
          <a:bodyPr wrap="square">
            <a:spAutoFit/>
          </a:bodyPr>
          <a:lstStyle/>
          <a:p>
            <a:r>
              <a:rPr lang="tr-TR" sz="3200" b="1" dirty="0">
                <a:solidFill>
                  <a:srgbClr val="002060"/>
                </a:solidFill>
              </a:rPr>
              <a:t>Memnuniyet Anketi Öne Çıkan Yorumlar </a:t>
            </a:r>
            <a:endParaRPr lang="en-TR" sz="3200" b="1" dirty="0">
              <a:solidFill>
                <a:srgbClr val="002060"/>
              </a:solidFill>
            </a:endParaRPr>
          </a:p>
        </p:txBody>
      </p:sp>
      <p:pic>
        <p:nvPicPr>
          <p:cNvPr id="3" name="Picture 2" descr="A screenshot of a chat&#10;&#10;AI-generated content may be incorrect.">
            <a:extLst>
              <a:ext uri="{FF2B5EF4-FFF2-40B4-BE49-F238E27FC236}">
                <a16:creationId xmlns:a16="http://schemas.microsoft.com/office/drawing/2014/main" id="{637F3E2E-F47B-36CA-BDA5-370294B843FD}"/>
              </a:ext>
            </a:extLst>
          </p:cNvPr>
          <p:cNvPicPr>
            <a:picLocks noChangeAspect="1"/>
          </p:cNvPicPr>
          <p:nvPr/>
        </p:nvPicPr>
        <p:blipFill>
          <a:blip r:embed="rId3"/>
          <a:srcRect b="11384"/>
          <a:stretch/>
        </p:blipFill>
        <p:spPr>
          <a:xfrm>
            <a:off x="1975718" y="958458"/>
            <a:ext cx="9285840" cy="5842402"/>
          </a:xfrm>
          <a:prstGeom prst="rect">
            <a:avLst/>
          </a:prstGeom>
        </p:spPr>
      </p:pic>
    </p:spTree>
    <p:extLst>
      <p:ext uri="{BB962C8B-B14F-4D97-AF65-F5344CB8AC3E}">
        <p14:creationId xmlns:p14="http://schemas.microsoft.com/office/powerpoint/2010/main" val="366453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3742A-679A-B3D5-02B8-FE9BCD1DB3AA}"/>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2B14A1BF-55FC-ED28-AF21-5E8CB5D5E090}"/>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4212630E-B352-6942-B1D3-33B1220AEA3E}"/>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9" name="Tek Köşesi Yuvarlatılmış Dikdörtgen 8">
            <a:extLst>
              <a:ext uri="{FF2B5EF4-FFF2-40B4-BE49-F238E27FC236}">
                <a16:creationId xmlns:a16="http://schemas.microsoft.com/office/drawing/2014/main" id="{05FA2B64-AE1A-0C65-2A8B-11596F26EF73}"/>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descr="metin, yazı tipi, simge, sembol, daire içeren bir resim&#10;&#10;Açıklama otomatik olarak oluşturuldu">
            <a:extLst>
              <a:ext uri="{FF2B5EF4-FFF2-40B4-BE49-F238E27FC236}">
                <a16:creationId xmlns:a16="http://schemas.microsoft.com/office/drawing/2014/main" id="{80E0CB78-62E1-124A-F1E1-035770442FBC}"/>
              </a:ext>
            </a:extLst>
          </p:cNvPr>
          <p:cNvPicPr>
            <a:picLocks noChangeAspect="1"/>
          </p:cNvPicPr>
          <p:nvPr/>
        </p:nvPicPr>
        <p:blipFill>
          <a:blip r:embed="rId2"/>
          <a:stretch>
            <a:fillRect/>
          </a:stretch>
        </p:blipFill>
        <p:spPr>
          <a:xfrm>
            <a:off x="457844" y="373683"/>
            <a:ext cx="851584" cy="845768"/>
          </a:xfrm>
          <a:prstGeom prst="rect">
            <a:avLst/>
          </a:prstGeom>
        </p:spPr>
      </p:pic>
      <p:sp>
        <p:nvSpPr>
          <p:cNvPr id="3" name="TextBox 2">
            <a:extLst>
              <a:ext uri="{FF2B5EF4-FFF2-40B4-BE49-F238E27FC236}">
                <a16:creationId xmlns:a16="http://schemas.microsoft.com/office/drawing/2014/main" id="{E4DD0291-E868-58E4-15FE-DA96392BDFAB}"/>
              </a:ext>
            </a:extLst>
          </p:cNvPr>
          <p:cNvSpPr txBox="1"/>
          <p:nvPr/>
        </p:nvSpPr>
        <p:spPr>
          <a:xfrm rot="16200000">
            <a:off x="-1669075" y="3579275"/>
            <a:ext cx="5243626" cy="954107"/>
          </a:xfrm>
          <a:prstGeom prst="rect">
            <a:avLst/>
          </a:prstGeom>
          <a:noFill/>
        </p:spPr>
        <p:txBody>
          <a:bodyPr wrap="square">
            <a:spAutoFit/>
          </a:bodyPr>
          <a:lstStyle/>
          <a:p>
            <a:r>
              <a:rPr lang="tr-TR" sz="2800" b="1" dirty="0">
                <a:solidFill>
                  <a:schemeClr val="bg1"/>
                </a:solidFill>
              </a:rPr>
              <a:t>Fakültenin Akademik ve Kalite Süreçlerine İlişkin Bilgiler</a:t>
            </a:r>
            <a:endParaRPr lang="en-TR" sz="2800" b="1" dirty="0">
              <a:solidFill>
                <a:schemeClr val="bg1"/>
              </a:solidFill>
            </a:endParaRPr>
          </a:p>
        </p:txBody>
      </p:sp>
      <p:graphicFrame>
        <p:nvGraphicFramePr>
          <p:cNvPr id="4" name="Tablo 8">
            <a:extLst>
              <a:ext uri="{FF2B5EF4-FFF2-40B4-BE49-F238E27FC236}">
                <a16:creationId xmlns:a16="http://schemas.microsoft.com/office/drawing/2014/main" id="{D9146518-5E54-C9C3-52AB-B8464CE58E35}"/>
              </a:ext>
            </a:extLst>
          </p:cNvPr>
          <p:cNvGraphicFramePr>
            <a:graphicFrameLocks noGrp="1"/>
          </p:cNvGraphicFramePr>
          <p:nvPr>
            <p:extLst>
              <p:ext uri="{D42A27DB-BD31-4B8C-83A1-F6EECF244321}">
                <p14:modId xmlns:p14="http://schemas.microsoft.com/office/powerpoint/2010/main" val="2113041284"/>
              </p:ext>
            </p:extLst>
          </p:nvPr>
        </p:nvGraphicFramePr>
        <p:xfrm>
          <a:off x="2371084" y="278026"/>
          <a:ext cx="8749200" cy="6096000"/>
        </p:xfrm>
        <a:graphic>
          <a:graphicData uri="http://schemas.openxmlformats.org/drawingml/2006/table">
            <a:tbl>
              <a:tblPr firstRow="1" bandRow="1">
                <a:tableStyleId>{C4B1156A-380E-4F78-BDF5-A606A8083BF9}</a:tableStyleId>
              </a:tblPr>
              <a:tblGrid>
                <a:gridCol w="7112129">
                  <a:extLst>
                    <a:ext uri="{9D8B030D-6E8A-4147-A177-3AD203B41FA5}">
                      <a16:colId xmlns:a16="http://schemas.microsoft.com/office/drawing/2014/main" val="66692162"/>
                    </a:ext>
                  </a:extLst>
                </a:gridCol>
                <a:gridCol w="1637071">
                  <a:extLst>
                    <a:ext uri="{9D8B030D-6E8A-4147-A177-3AD203B41FA5}">
                      <a16:colId xmlns:a16="http://schemas.microsoft.com/office/drawing/2014/main" val="1734385761"/>
                    </a:ext>
                  </a:extLst>
                </a:gridCol>
              </a:tblGrid>
              <a:tr h="295989">
                <a:tc>
                  <a:txBody>
                    <a:bodyPr/>
                    <a:lstStyle/>
                    <a:p>
                      <a:pPr marL="36000">
                        <a:spcAft>
                          <a:spcPts val="0"/>
                        </a:spcAft>
                      </a:pPr>
                      <a:r>
                        <a:rPr lang="tr-TR" sz="1600" dirty="0">
                          <a:solidFill>
                            <a:srgbClr val="002060"/>
                          </a:solidFill>
                        </a:rPr>
                        <a:t>Çift Anadal Program Sayısı</a:t>
                      </a:r>
                    </a:p>
                  </a:txBody>
                  <a:tcPr/>
                </a:tc>
                <a:tc>
                  <a:txBody>
                    <a:bodyPr/>
                    <a:lstStyle/>
                    <a:p>
                      <a:pPr>
                        <a:spcAft>
                          <a:spcPts val="0"/>
                        </a:spcAft>
                      </a:pPr>
                      <a:r>
                        <a:rPr lang="tr-TR" sz="1600" dirty="0"/>
                        <a:t>4</a:t>
                      </a:r>
                    </a:p>
                  </a:txBody>
                  <a:tcPr/>
                </a:tc>
                <a:extLst>
                  <a:ext uri="{0D108BD9-81ED-4DB2-BD59-A6C34878D82A}">
                    <a16:rowId xmlns:a16="http://schemas.microsoft.com/office/drawing/2014/main" val="2456968285"/>
                  </a:ext>
                </a:extLst>
              </a:tr>
              <a:tr h="327382">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600" b="1" dirty="0">
                          <a:solidFill>
                            <a:srgbClr val="002060"/>
                          </a:solidFill>
                        </a:rPr>
                        <a:t>Yan Dal Program Sayısı</a:t>
                      </a:r>
                    </a:p>
                  </a:txBody>
                  <a:tcPr/>
                </a:tc>
                <a:tc>
                  <a:txBody>
                    <a:bodyPr/>
                    <a:lstStyle/>
                    <a:p>
                      <a:pPr>
                        <a:spcAft>
                          <a:spcPts val="0"/>
                        </a:spcAft>
                      </a:pPr>
                      <a:r>
                        <a:rPr lang="tr-TR" sz="1600" dirty="0"/>
                        <a:t>0</a:t>
                      </a:r>
                    </a:p>
                  </a:txBody>
                  <a:tcPr/>
                </a:tc>
                <a:extLst>
                  <a:ext uri="{0D108BD9-81ED-4DB2-BD59-A6C34878D82A}">
                    <a16:rowId xmlns:a16="http://schemas.microsoft.com/office/drawing/2014/main" val="2832162270"/>
                  </a:ext>
                </a:extLst>
              </a:tr>
              <a:tr h="327382">
                <a:tc>
                  <a:txBody>
                    <a:bodyPr/>
                    <a:lstStyle/>
                    <a:p>
                      <a:pPr marL="36000">
                        <a:spcAft>
                          <a:spcPts val="0"/>
                        </a:spcAft>
                      </a:pPr>
                      <a:r>
                        <a:rPr lang="tr-TR" sz="1600" b="1" dirty="0">
                          <a:solidFill>
                            <a:srgbClr val="002060"/>
                          </a:solidFill>
                        </a:rPr>
                        <a:t>Alan Dışı Seçmeli Ders Sayısı</a:t>
                      </a:r>
                    </a:p>
                  </a:txBody>
                  <a:tcPr/>
                </a:tc>
                <a:tc>
                  <a:txBody>
                    <a:bodyPr/>
                    <a:lstStyle/>
                    <a:p>
                      <a:pPr>
                        <a:spcAft>
                          <a:spcPts val="0"/>
                        </a:spcAft>
                      </a:pPr>
                      <a:r>
                        <a:rPr lang="tr-TR" sz="1600" dirty="0"/>
                        <a:t>0</a:t>
                      </a:r>
                    </a:p>
                  </a:txBody>
                  <a:tcPr/>
                </a:tc>
                <a:extLst>
                  <a:ext uri="{0D108BD9-81ED-4DB2-BD59-A6C34878D82A}">
                    <a16:rowId xmlns:a16="http://schemas.microsoft.com/office/drawing/2014/main" val="146592174"/>
                  </a:ext>
                </a:extLst>
              </a:tr>
              <a:tr h="327382">
                <a:tc>
                  <a:txBody>
                    <a:bodyPr/>
                    <a:lstStyle/>
                    <a:p>
                      <a:pPr marL="36000">
                        <a:spcAft>
                          <a:spcPts val="0"/>
                        </a:spcAft>
                      </a:pPr>
                      <a:r>
                        <a:rPr lang="tr-TR" sz="1600" b="1" dirty="0">
                          <a:solidFill>
                            <a:srgbClr val="002060"/>
                          </a:solidFill>
                        </a:rPr>
                        <a:t>Disiplinler Arası Yüksek Lisans Programı Sayısı</a:t>
                      </a:r>
                    </a:p>
                  </a:txBody>
                  <a:tcPr/>
                </a:tc>
                <a:tc>
                  <a:txBody>
                    <a:bodyPr/>
                    <a:lstStyle/>
                    <a:p>
                      <a:pPr>
                        <a:spcAft>
                          <a:spcPts val="0"/>
                        </a:spcAft>
                      </a:pPr>
                      <a:r>
                        <a:rPr lang="tr-TR" sz="1600" dirty="0"/>
                        <a:t>0</a:t>
                      </a:r>
                    </a:p>
                  </a:txBody>
                  <a:tcPr/>
                </a:tc>
                <a:extLst>
                  <a:ext uri="{0D108BD9-81ED-4DB2-BD59-A6C34878D82A}">
                    <a16:rowId xmlns:a16="http://schemas.microsoft.com/office/drawing/2014/main" val="1937182746"/>
                  </a:ext>
                </a:extLst>
              </a:tr>
              <a:tr h="327382">
                <a:tc>
                  <a:txBody>
                    <a:bodyPr/>
                    <a:lstStyle/>
                    <a:p>
                      <a:pPr marL="36000">
                        <a:spcAft>
                          <a:spcPts val="0"/>
                        </a:spcAft>
                      </a:pPr>
                      <a:r>
                        <a:rPr lang="tr-TR" sz="1600" b="1" dirty="0">
                          <a:solidFill>
                            <a:srgbClr val="002060"/>
                          </a:solidFill>
                        </a:rPr>
                        <a:t>Disiplinler Arası Doktora Programı Sayısı</a:t>
                      </a:r>
                    </a:p>
                  </a:txBody>
                  <a:tcPr/>
                </a:tc>
                <a:tc>
                  <a:txBody>
                    <a:bodyPr/>
                    <a:lstStyle/>
                    <a:p>
                      <a:pPr>
                        <a:spcAft>
                          <a:spcPts val="0"/>
                        </a:spcAft>
                      </a:pPr>
                      <a:r>
                        <a:rPr lang="tr-TR" sz="1600" dirty="0"/>
                        <a:t>0</a:t>
                      </a:r>
                    </a:p>
                  </a:txBody>
                  <a:tcPr/>
                </a:tc>
                <a:extLst>
                  <a:ext uri="{0D108BD9-81ED-4DB2-BD59-A6C34878D82A}">
                    <a16:rowId xmlns:a16="http://schemas.microsoft.com/office/drawing/2014/main" val="3972120003"/>
                  </a:ext>
                </a:extLst>
              </a:tr>
              <a:tr h="327382">
                <a:tc>
                  <a:txBody>
                    <a:bodyPr/>
                    <a:lstStyle/>
                    <a:p>
                      <a:pPr marL="36000">
                        <a:spcAft>
                          <a:spcPts val="0"/>
                        </a:spcAft>
                      </a:pPr>
                      <a:r>
                        <a:rPr lang="tr-TR" sz="1600" b="1" dirty="0">
                          <a:solidFill>
                            <a:srgbClr val="002060"/>
                          </a:solidFill>
                        </a:rPr>
                        <a:t>Bologna Ders Bilgi Paketi Tamamlanma Yüzdesi</a:t>
                      </a:r>
                    </a:p>
                  </a:txBody>
                  <a:tcPr/>
                </a:tc>
                <a:tc>
                  <a:txBody>
                    <a:bodyPr/>
                    <a:lstStyle/>
                    <a:p>
                      <a:pPr>
                        <a:spcAft>
                          <a:spcPts val="0"/>
                        </a:spcAft>
                      </a:pPr>
                      <a:r>
                        <a:rPr lang="tr-TR" sz="1600" dirty="0"/>
                        <a:t>100 (*)</a:t>
                      </a:r>
                    </a:p>
                  </a:txBody>
                  <a:tcPr/>
                </a:tc>
                <a:extLst>
                  <a:ext uri="{0D108BD9-81ED-4DB2-BD59-A6C34878D82A}">
                    <a16:rowId xmlns:a16="http://schemas.microsoft.com/office/drawing/2014/main" val="773828594"/>
                  </a:ext>
                </a:extLst>
              </a:tr>
              <a:tr h="807455">
                <a:tc>
                  <a:txBody>
                    <a:bodyPr/>
                    <a:lstStyle/>
                    <a:p>
                      <a:pPr marL="36000">
                        <a:spcAft>
                          <a:spcPts val="0"/>
                        </a:spcAft>
                      </a:pPr>
                      <a:r>
                        <a:rPr lang="tr-TR" sz="1600" b="1" dirty="0">
                          <a:solidFill>
                            <a:srgbClr val="002060"/>
                          </a:solidFill>
                        </a:rPr>
                        <a:t>Müfredat Güncellemesi Yaparken Dış Paydaş Görüşlerine Başvuruldu mu?</a:t>
                      </a:r>
                    </a:p>
                  </a:txBody>
                  <a:tcPr/>
                </a:tc>
                <a:tc>
                  <a:txBody>
                    <a:bodyPr/>
                    <a:lstStyle/>
                    <a:p>
                      <a:pPr>
                        <a:spcAft>
                          <a:spcPts val="0"/>
                        </a:spcAft>
                      </a:pPr>
                      <a:r>
                        <a:rPr lang="tr-TR" sz="1600" dirty="0"/>
                        <a:t>2 programda süreç devam ediyor.</a:t>
                      </a:r>
                    </a:p>
                  </a:txBody>
                  <a:tcPr/>
                </a:tc>
                <a:extLst>
                  <a:ext uri="{0D108BD9-81ED-4DB2-BD59-A6C34878D82A}">
                    <a16:rowId xmlns:a16="http://schemas.microsoft.com/office/drawing/2014/main" val="3717341566"/>
                  </a:ext>
                </a:extLst>
              </a:tr>
              <a:tr h="327382">
                <a:tc>
                  <a:txBody>
                    <a:bodyPr/>
                    <a:lstStyle/>
                    <a:p>
                      <a:pPr marL="36000">
                        <a:spcAft>
                          <a:spcPts val="0"/>
                        </a:spcAft>
                      </a:pPr>
                      <a:r>
                        <a:rPr lang="tr-TR" sz="1600" b="1" dirty="0">
                          <a:solidFill>
                            <a:srgbClr val="002060"/>
                          </a:solidFill>
                        </a:rPr>
                        <a:t>2024 yılında Ziyaret Edilen Paydaş Sayısı</a:t>
                      </a:r>
                    </a:p>
                  </a:txBody>
                  <a:tcPr/>
                </a:tc>
                <a:tc>
                  <a:txBody>
                    <a:bodyPr/>
                    <a:lstStyle/>
                    <a:p>
                      <a:pPr>
                        <a:spcAft>
                          <a:spcPts val="0"/>
                        </a:spcAft>
                      </a:pPr>
                      <a:r>
                        <a:rPr lang="tr-TR" sz="1600" dirty="0"/>
                        <a:t>2</a:t>
                      </a:r>
                    </a:p>
                  </a:txBody>
                  <a:tcPr/>
                </a:tc>
                <a:extLst>
                  <a:ext uri="{0D108BD9-81ED-4DB2-BD59-A6C34878D82A}">
                    <a16:rowId xmlns:a16="http://schemas.microsoft.com/office/drawing/2014/main" val="2947435887"/>
                  </a:ext>
                </a:extLst>
              </a:tr>
              <a:tr h="511254">
                <a:tc>
                  <a:txBody>
                    <a:bodyPr/>
                    <a:lstStyle/>
                    <a:p>
                      <a:pPr marL="36000">
                        <a:spcAft>
                          <a:spcPts val="0"/>
                        </a:spcAft>
                      </a:pPr>
                      <a:r>
                        <a:rPr lang="tr-TR" sz="1600" b="1" dirty="0">
                          <a:solidFill>
                            <a:srgbClr val="002060"/>
                          </a:solidFill>
                        </a:rPr>
                        <a:t>Sosyal Medya Üzerinden veya Mezun Takip Sistemi Üzerinden İletişim Kurulan Mezun Sayısı </a:t>
                      </a:r>
                    </a:p>
                  </a:txBody>
                  <a:tcPr/>
                </a:tc>
                <a:tc>
                  <a:txBody>
                    <a:bodyPr/>
                    <a:lstStyle/>
                    <a:p>
                      <a:pPr>
                        <a:spcAft>
                          <a:spcPts val="0"/>
                        </a:spcAft>
                      </a:pPr>
                      <a:r>
                        <a:rPr lang="tr-TR" sz="1600" dirty="0"/>
                        <a:t>1453 (*)</a:t>
                      </a:r>
                    </a:p>
                  </a:txBody>
                  <a:tcPr/>
                </a:tc>
                <a:extLst>
                  <a:ext uri="{0D108BD9-81ED-4DB2-BD59-A6C34878D82A}">
                    <a16:rowId xmlns:a16="http://schemas.microsoft.com/office/drawing/2014/main" val="3400816066"/>
                  </a:ext>
                </a:extLst>
              </a:tr>
              <a:tr h="327382">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600" b="1" dirty="0">
                          <a:solidFill>
                            <a:srgbClr val="002060"/>
                          </a:solidFill>
                        </a:rPr>
                        <a:t>Fakültedeki Topluluk Sayısı</a:t>
                      </a:r>
                    </a:p>
                  </a:txBody>
                  <a:tcPr/>
                </a:tc>
                <a:tc>
                  <a:txBody>
                    <a:bodyPr/>
                    <a:lstStyle/>
                    <a:p>
                      <a:pPr>
                        <a:spcAft>
                          <a:spcPts val="0"/>
                        </a:spcAft>
                      </a:pPr>
                      <a:r>
                        <a:rPr lang="tr-TR" sz="1600" dirty="0"/>
                        <a:t>18</a:t>
                      </a:r>
                    </a:p>
                  </a:txBody>
                  <a:tcPr/>
                </a:tc>
                <a:extLst>
                  <a:ext uri="{0D108BD9-81ED-4DB2-BD59-A6C34878D82A}">
                    <a16:rowId xmlns:a16="http://schemas.microsoft.com/office/drawing/2014/main" val="2793856838"/>
                  </a:ext>
                </a:extLst>
              </a:tr>
              <a:tr h="327382">
                <a:tc>
                  <a:txBody>
                    <a:bodyPr/>
                    <a:lstStyle/>
                    <a:p>
                      <a:pPr marL="0">
                        <a:lnSpc>
                          <a:spcPct val="107000"/>
                        </a:lnSpc>
                        <a:spcAft>
                          <a:spcPts val="0"/>
                        </a:spcAft>
                      </a:pPr>
                      <a:r>
                        <a:rPr lang="tr-TR" sz="1600" b="1" dirty="0">
                          <a:solidFill>
                            <a:srgbClr val="002060"/>
                          </a:solidFill>
                          <a:effectLst/>
                        </a:rPr>
                        <a:t>Erasmus Giden Öğrenci Sayısı</a:t>
                      </a:r>
                      <a:endParaRPr lang="en-US" sz="1600" b="1" i="0" dirty="0">
                        <a:solidFill>
                          <a:srgbClr val="002060"/>
                        </a:solidFill>
                        <a:effectLst/>
                        <a:latin typeface="+mn-lt"/>
                        <a:ea typeface="Calibri" panose="020F0502020204030204" pitchFamily="34" charset="0"/>
                        <a:cs typeface="Calibri" panose="020F0502020204030204" pitchFamily="34" charset="0"/>
                      </a:endParaRPr>
                    </a:p>
                  </a:txBody>
                  <a:tcPr marL="144000" marR="3810" marT="3810" marB="0" anchor="ctr"/>
                </a:tc>
                <a:tc>
                  <a:txBody>
                    <a:bodyPr/>
                    <a:lstStyle/>
                    <a:p>
                      <a:pPr>
                        <a:spcAft>
                          <a:spcPts val="0"/>
                        </a:spcAft>
                      </a:pPr>
                      <a:r>
                        <a:rPr lang="tr-TR" sz="1600" dirty="0"/>
                        <a:t>23</a:t>
                      </a:r>
                    </a:p>
                  </a:txBody>
                  <a:tcPr/>
                </a:tc>
                <a:extLst>
                  <a:ext uri="{0D108BD9-81ED-4DB2-BD59-A6C34878D82A}">
                    <a16:rowId xmlns:a16="http://schemas.microsoft.com/office/drawing/2014/main" val="978186513"/>
                  </a:ext>
                </a:extLst>
              </a:tr>
              <a:tr h="327382">
                <a:tc>
                  <a:txBody>
                    <a:bodyPr/>
                    <a:lstStyle/>
                    <a:p>
                      <a:pPr marL="0">
                        <a:lnSpc>
                          <a:spcPct val="107000"/>
                        </a:lnSpc>
                        <a:spcAft>
                          <a:spcPts val="0"/>
                        </a:spcAft>
                      </a:pPr>
                      <a:r>
                        <a:rPr lang="tr-TR" sz="1600" b="1" dirty="0">
                          <a:solidFill>
                            <a:srgbClr val="002060"/>
                          </a:solidFill>
                          <a:effectLst/>
                        </a:rPr>
                        <a:t>Erasmus Gelen Öğrenci Sayısı</a:t>
                      </a:r>
                      <a:endParaRPr lang="en-US" sz="1600" b="1" i="0" dirty="0">
                        <a:solidFill>
                          <a:srgbClr val="002060"/>
                        </a:solidFill>
                        <a:effectLst/>
                        <a:latin typeface="+mn-lt"/>
                        <a:ea typeface="Calibri" panose="020F0502020204030204" pitchFamily="34" charset="0"/>
                        <a:cs typeface="Calibri" panose="020F0502020204030204" pitchFamily="34" charset="0"/>
                      </a:endParaRPr>
                    </a:p>
                  </a:txBody>
                  <a:tcPr marL="144000" marR="3810" marT="3810" marB="0" anchor="ctr"/>
                </a:tc>
                <a:tc>
                  <a:txBody>
                    <a:bodyPr/>
                    <a:lstStyle/>
                    <a:p>
                      <a:pPr>
                        <a:spcAft>
                          <a:spcPts val="0"/>
                        </a:spcAft>
                      </a:pPr>
                      <a:r>
                        <a:rPr lang="tr-TR" sz="1600" dirty="0"/>
                        <a:t>3</a:t>
                      </a:r>
                    </a:p>
                  </a:txBody>
                  <a:tcPr/>
                </a:tc>
                <a:extLst>
                  <a:ext uri="{0D108BD9-81ED-4DB2-BD59-A6C34878D82A}">
                    <a16:rowId xmlns:a16="http://schemas.microsoft.com/office/drawing/2014/main" val="3917984143"/>
                  </a:ext>
                </a:extLst>
              </a:tr>
              <a:tr h="327382">
                <a:tc>
                  <a:txBody>
                    <a:bodyPr/>
                    <a:lstStyle/>
                    <a:p>
                      <a:pPr marL="0">
                        <a:lnSpc>
                          <a:spcPct val="107000"/>
                        </a:lnSpc>
                        <a:spcAft>
                          <a:spcPts val="0"/>
                        </a:spcAft>
                      </a:pPr>
                      <a:r>
                        <a:rPr lang="tr-TR" sz="1600" b="1" dirty="0">
                          <a:solidFill>
                            <a:srgbClr val="002060"/>
                          </a:solidFill>
                          <a:effectLst/>
                        </a:rPr>
                        <a:t>Erasmus Giden Öğretim Elemanı Sayısı</a:t>
                      </a:r>
                      <a:endParaRPr lang="en-US" sz="1600" b="1" i="0" dirty="0">
                        <a:solidFill>
                          <a:srgbClr val="002060"/>
                        </a:solidFill>
                        <a:effectLst/>
                        <a:latin typeface="+mn-lt"/>
                        <a:ea typeface="Calibri" panose="020F0502020204030204" pitchFamily="34" charset="0"/>
                        <a:cs typeface="Calibri" panose="020F0502020204030204" pitchFamily="34" charset="0"/>
                      </a:endParaRPr>
                    </a:p>
                  </a:txBody>
                  <a:tcPr marL="144000" marR="3810" marT="3810" marB="0" anchor="ctr"/>
                </a:tc>
                <a:tc>
                  <a:txBody>
                    <a:bodyPr/>
                    <a:lstStyle/>
                    <a:p>
                      <a:pPr>
                        <a:spcAft>
                          <a:spcPts val="0"/>
                        </a:spcAft>
                      </a:pPr>
                      <a:r>
                        <a:rPr lang="tr-TR" sz="1600" dirty="0"/>
                        <a:t>5</a:t>
                      </a:r>
                    </a:p>
                  </a:txBody>
                  <a:tcPr/>
                </a:tc>
                <a:extLst>
                  <a:ext uri="{0D108BD9-81ED-4DB2-BD59-A6C34878D82A}">
                    <a16:rowId xmlns:a16="http://schemas.microsoft.com/office/drawing/2014/main" val="3438586876"/>
                  </a:ext>
                </a:extLst>
              </a:tr>
              <a:tr h="32738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b="1" dirty="0" err="1">
                          <a:solidFill>
                            <a:srgbClr val="002060"/>
                          </a:solidFill>
                          <a:effectLst/>
                        </a:rPr>
                        <a:t>Erasmus</a:t>
                      </a:r>
                      <a:r>
                        <a:rPr lang="tr-TR" sz="1600" b="1" dirty="0">
                          <a:solidFill>
                            <a:srgbClr val="002060"/>
                          </a:solidFill>
                          <a:effectLst/>
                        </a:rPr>
                        <a:t> Gelen Öğretim Elemanı Sayısı</a:t>
                      </a:r>
                      <a:endParaRPr lang="en-US" sz="1600" b="1" i="0" dirty="0">
                        <a:solidFill>
                          <a:srgbClr val="002060"/>
                        </a:solidFill>
                        <a:effectLst/>
                        <a:latin typeface="+mn-lt"/>
                        <a:ea typeface="Calibri" panose="020F0502020204030204" pitchFamily="34" charset="0"/>
                        <a:cs typeface="Calibri" panose="020F0502020204030204" pitchFamily="34" charset="0"/>
                      </a:endParaRPr>
                    </a:p>
                  </a:txBody>
                  <a:tcPr marL="144000" marR="3810" marT="3810" marB="0" anchor="ctr"/>
                </a:tc>
                <a:tc>
                  <a:txBody>
                    <a:bodyPr/>
                    <a:lstStyle/>
                    <a:p>
                      <a:pPr>
                        <a:spcAft>
                          <a:spcPts val="0"/>
                        </a:spcAft>
                      </a:pPr>
                      <a:r>
                        <a:rPr lang="tr-TR" sz="1600" dirty="0"/>
                        <a:t>1</a:t>
                      </a:r>
                    </a:p>
                  </a:txBody>
                  <a:tcPr/>
                </a:tc>
                <a:extLst>
                  <a:ext uri="{0D108BD9-81ED-4DB2-BD59-A6C34878D82A}">
                    <a16:rowId xmlns:a16="http://schemas.microsoft.com/office/drawing/2014/main" val="1438114150"/>
                  </a:ext>
                </a:extLst>
              </a:tr>
              <a:tr h="327382">
                <a:tc>
                  <a:txBody>
                    <a:bodyPr/>
                    <a:lstStyle/>
                    <a:p>
                      <a:pPr marL="36000">
                        <a:spcAft>
                          <a:spcPts val="0"/>
                        </a:spcAft>
                      </a:pPr>
                      <a:r>
                        <a:rPr lang="tr-TR" sz="1600" b="1" dirty="0">
                          <a:solidFill>
                            <a:srgbClr val="002060"/>
                          </a:solidFill>
                        </a:rPr>
                        <a:t>Eğiticilerin Eğitimini Alan Akademik Personel Sayısı</a:t>
                      </a:r>
                    </a:p>
                  </a:txBody>
                  <a:tcPr/>
                </a:tc>
                <a:tc>
                  <a:txBody>
                    <a:bodyPr/>
                    <a:lstStyle/>
                    <a:p>
                      <a:pPr>
                        <a:spcAft>
                          <a:spcPts val="0"/>
                        </a:spcAft>
                      </a:pPr>
                      <a:r>
                        <a:rPr lang="tr-TR" sz="1600" dirty="0"/>
                        <a:t>0</a:t>
                      </a:r>
                    </a:p>
                  </a:txBody>
                  <a:tcPr/>
                </a:tc>
                <a:extLst>
                  <a:ext uri="{0D108BD9-81ED-4DB2-BD59-A6C34878D82A}">
                    <a16:rowId xmlns:a16="http://schemas.microsoft.com/office/drawing/2014/main" val="57671675"/>
                  </a:ext>
                </a:extLst>
              </a:tr>
              <a:tr h="327382">
                <a:tc>
                  <a:txBody>
                    <a:bodyPr/>
                    <a:lstStyle/>
                    <a:p>
                      <a:pPr marL="36000">
                        <a:spcAft>
                          <a:spcPts val="0"/>
                        </a:spcAft>
                      </a:pPr>
                      <a:r>
                        <a:rPr lang="tr-TR" sz="1600" b="1" dirty="0">
                          <a:solidFill>
                            <a:srgbClr val="002060"/>
                          </a:solidFill>
                        </a:rPr>
                        <a:t>Fakültede Yapılan Bilimsel Etkinlik Sayısı</a:t>
                      </a:r>
                    </a:p>
                  </a:txBody>
                  <a:tcPr/>
                </a:tc>
                <a:tc>
                  <a:txBody>
                    <a:bodyPr/>
                    <a:lstStyle/>
                    <a:p>
                      <a:pPr>
                        <a:spcAft>
                          <a:spcPts val="0"/>
                        </a:spcAft>
                      </a:pPr>
                      <a:r>
                        <a:rPr lang="tr-TR" sz="1600" dirty="0"/>
                        <a:t>25</a:t>
                      </a:r>
                    </a:p>
                  </a:txBody>
                  <a:tcPr/>
                </a:tc>
                <a:extLst>
                  <a:ext uri="{0D108BD9-81ED-4DB2-BD59-A6C34878D82A}">
                    <a16:rowId xmlns:a16="http://schemas.microsoft.com/office/drawing/2014/main" val="1896826213"/>
                  </a:ext>
                </a:extLst>
              </a:tr>
            </a:tbl>
          </a:graphicData>
        </a:graphic>
      </p:graphicFrame>
    </p:spTree>
    <p:extLst>
      <p:ext uri="{BB962C8B-B14F-4D97-AF65-F5344CB8AC3E}">
        <p14:creationId xmlns:p14="http://schemas.microsoft.com/office/powerpoint/2010/main" val="214781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F481-E1C5-E884-B98D-2D74BD053B57}"/>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C5955C0D-2979-CBB5-54DF-45475E2C899E}"/>
              </a:ext>
            </a:extLst>
          </p:cNvPr>
          <p:cNvSpPr>
            <a:spLocks noChangeAspect="1"/>
          </p:cNvSpPr>
          <p:nvPr/>
        </p:nvSpPr>
        <p:spPr>
          <a:xfrm>
            <a:off x="6710" y="-1"/>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E9F26077-66C3-DB29-5FE1-757378E99690}"/>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9" name="Tek Köşesi Yuvarlatılmış Dikdörtgen 8">
            <a:extLst>
              <a:ext uri="{FF2B5EF4-FFF2-40B4-BE49-F238E27FC236}">
                <a16:creationId xmlns:a16="http://schemas.microsoft.com/office/drawing/2014/main" id="{05222CCE-4209-CBC6-F18D-064EA3C4ABEF}"/>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descr="metin, yazı tipi, simge, sembol, daire içeren bir resim&#10;&#10;Açıklama otomatik olarak oluşturuldu">
            <a:extLst>
              <a:ext uri="{FF2B5EF4-FFF2-40B4-BE49-F238E27FC236}">
                <a16:creationId xmlns:a16="http://schemas.microsoft.com/office/drawing/2014/main" id="{B48E09BE-DC7E-E88F-9CFA-20DF3532DB6E}"/>
              </a:ext>
            </a:extLst>
          </p:cNvPr>
          <p:cNvPicPr>
            <a:picLocks noChangeAspect="1"/>
          </p:cNvPicPr>
          <p:nvPr/>
        </p:nvPicPr>
        <p:blipFill>
          <a:blip r:embed="rId2"/>
          <a:stretch>
            <a:fillRect/>
          </a:stretch>
        </p:blipFill>
        <p:spPr>
          <a:xfrm>
            <a:off x="457844" y="373683"/>
            <a:ext cx="851584" cy="845768"/>
          </a:xfrm>
          <a:prstGeom prst="rect">
            <a:avLst/>
          </a:prstGeom>
        </p:spPr>
      </p:pic>
      <p:sp>
        <p:nvSpPr>
          <p:cNvPr id="3" name="TextBox 2">
            <a:extLst>
              <a:ext uri="{FF2B5EF4-FFF2-40B4-BE49-F238E27FC236}">
                <a16:creationId xmlns:a16="http://schemas.microsoft.com/office/drawing/2014/main" id="{0A63144A-4618-C0A3-0A01-515BFC74576A}"/>
              </a:ext>
            </a:extLst>
          </p:cNvPr>
          <p:cNvSpPr txBox="1"/>
          <p:nvPr/>
        </p:nvSpPr>
        <p:spPr>
          <a:xfrm rot="16200000">
            <a:off x="-1755784" y="2970367"/>
            <a:ext cx="5278835" cy="954107"/>
          </a:xfrm>
          <a:prstGeom prst="rect">
            <a:avLst/>
          </a:prstGeom>
          <a:noFill/>
        </p:spPr>
        <p:txBody>
          <a:bodyPr wrap="square">
            <a:spAutoFit/>
          </a:bodyPr>
          <a:lstStyle/>
          <a:p>
            <a:r>
              <a:rPr lang="tr-TR" sz="2800" b="1" dirty="0">
                <a:solidFill>
                  <a:schemeClr val="bg1"/>
                </a:solidFill>
              </a:rPr>
              <a:t>Bütünleşik Kalite Yönetim</a:t>
            </a:r>
            <a:r>
              <a:rPr lang="tr-TR" sz="2800" b="1" dirty="0">
                <a:solidFill>
                  <a:srgbClr val="002060"/>
                </a:solidFill>
              </a:rPr>
              <a:t> </a:t>
            </a:r>
            <a:r>
              <a:rPr lang="tr-TR" sz="2800" b="1" dirty="0">
                <a:solidFill>
                  <a:schemeClr val="bg1"/>
                </a:solidFill>
              </a:rPr>
              <a:t>Sistemi Veri Girişleri</a:t>
            </a:r>
            <a:endParaRPr lang="en-TR" sz="2800" b="1" dirty="0">
              <a:solidFill>
                <a:schemeClr val="bg1"/>
              </a:solidFill>
            </a:endParaRPr>
          </a:p>
        </p:txBody>
      </p:sp>
      <p:graphicFrame>
        <p:nvGraphicFramePr>
          <p:cNvPr id="4" name="Tablo 3">
            <a:extLst>
              <a:ext uri="{FF2B5EF4-FFF2-40B4-BE49-F238E27FC236}">
                <a16:creationId xmlns:a16="http://schemas.microsoft.com/office/drawing/2014/main" id="{27377951-B1DC-A916-9D61-3C362EA026E4}"/>
              </a:ext>
            </a:extLst>
          </p:cNvPr>
          <p:cNvGraphicFramePr>
            <a:graphicFrameLocks noGrp="1"/>
          </p:cNvGraphicFramePr>
          <p:nvPr>
            <p:extLst>
              <p:ext uri="{D42A27DB-BD31-4B8C-83A1-F6EECF244321}">
                <p14:modId xmlns:p14="http://schemas.microsoft.com/office/powerpoint/2010/main" val="2487970221"/>
              </p:ext>
            </p:extLst>
          </p:nvPr>
        </p:nvGraphicFramePr>
        <p:xfrm>
          <a:off x="2373105" y="1146103"/>
          <a:ext cx="8641640" cy="4450080"/>
        </p:xfrm>
        <a:graphic>
          <a:graphicData uri="http://schemas.openxmlformats.org/drawingml/2006/table">
            <a:tbl>
              <a:tblPr firstRow="1" bandRow="1">
                <a:tableStyleId>{C4B1156A-380E-4F78-BDF5-A606A8083BF9}</a:tableStyleId>
              </a:tblPr>
              <a:tblGrid>
                <a:gridCol w="7650952">
                  <a:extLst>
                    <a:ext uri="{9D8B030D-6E8A-4147-A177-3AD203B41FA5}">
                      <a16:colId xmlns:a16="http://schemas.microsoft.com/office/drawing/2014/main" val="3263756690"/>
                    </a:ext>
                  </a:extLst>
                </a:gridCol>
                <a:gridCol w="990688">
                  <a:extLst>
                    <a:ext uri="{9D8B030D-6E8A-4147-A177-3AD203B41FA5}">
                      <a16:colId xmlns:a16="http://schemas.microsoft.com/office/drawing/2014/main" val="2842783081"/>
                    </a:ext>
                  </a:extLst>
                </a:gridCol>
              </a:tblGrid>
              <a:tr h="370840">
                <a:tc>
                  <a:txBody>
                    <a:bodyPr/>
                    <a:lstStyle/>
                    <a:p>
                      <a:r>
                        <a:rPr lang="tr-TR" dirty="0">
                          <a:solidFill>
                            <a:srgbClr val="002060"/>
                          </a:solidFill>
                        </a:rPr>
                        <a:t>Akreditasyon Modülüne Giriş Yapılan Program Sayısı</a:t>
                      </a:r>
                    </a:p>
                  </a:txBody>
                  <a:tcPr/>
                </a:tc>
                <a:tc>
                  <a:txBody>
                    <a:bodyPr/>
                    <a:lstStyle/>
                    <a:p>
                      <a:r>
                        <a:rPr lang="tr-TR" dirty="0"/>
                        <a:t>4 (*)</a:t>
                      </a:r>
                    </a:p>
                  </a:txBody>
                  <a:tcPr/>
                </a:tc>
                <a:extLst>
                  <a:ext uri="{0D108BD9-81ED-4DB2-BD59-A6C34878D82A}">
                    <a16:rowId xmlns:a16="http://schemas.microsoft.com/office/drawing/2014/main" val="3709929281"/>
                  </a:ext>
                </a:extLst>
              </a:tr>
              <a:tr h="370840">
                <a:tc>
                  <a:txBody>
                    <a:bodyPr/>
                    <a:lstStyle/>
                    <a:p>
                      <a:r>
                        <a:rPr lang="tr-TR" b="1" dirty="0">
                          <a:solidFill>
                            <a:srgbClr val="002060"/>
                          </a:solidFill>
                        </a:rPr>
                        <a:t>İş Akış Sistemine Girilen İş Sayısı</a:t>
                      </a:r>
                    </a:p>
                  </a:txBody>
                  <a:tcPr/>
                </a:tc>
                <a:tc>
                  <a:txBody>
                    <a:bodyPr/>
                    <a:lstStyle/>
                    <a:p>
                      <a:r>
                        <a:rPr lang="tr-TR" dirty="0"/>
                        <a:t>11</a:t>
                      </a:r>
                    </a:p>
                  </a:txBody>
                  <a:tcPr/>
                </a:tc>
                <a:extLst>
                  <a:ext uri="{0D108BD9-81ED-4DB2-BD59-A6C34878D82A}">
                    <a16:rowId xmlns:a16="http://schemas.microsoft.com/office/drawing/2014/main" val="1041980242"/>
                  </a:ext>
                </a:extLst>
              </a:tr>
              <a:tr h="370840">
                <a:tc>
                  <a:txBody>
                    <a:bodyPr/>
                    <a:lstStyle/>
                    <a:p>
                      <a:r>
                        <a:rPr lang="tr-TR" b="1" dirty="0">
                          <a:solidFill>
                            <a:srgbClr val="002060"/>
                          </a:solidFill>
                        </a:rPr>
                        <a:t>İş Akış Takvimindeki Toplam Kanıt Sayısı</a:t>
                      </a:r>
                    </a:p>
                  </a:txBody>
                  <a:tcPr/>
                </a:tc>
                <a:tc>
                  <a:txBody>
                    <a:bodyPr/>
                    <a:lstStyle/>
                    <a:p>
                      <a:r>
                        <a:rPr lang="tr-TR" dirty="0"/>
                        <a:t>4</a:t>
                      </a:r>
                    </a:p>
                  </a:txBody>
                  <a:tcPr/>
                </a:tc>
                <a:extLst>
                  <a:ext uri="{0D108BD9-81ED-4DB2-BD59-A6C34878D82A}">
                    <a16:rowId xmlns:a16="http://schemas.microsoft.com/office/drawing/2014/main" val="3357736521"/>
                  </a:ext>
                </a:extLst>
              </a:tr>
              <a:tr h="370840">
                <a:tc>
                  <a:txBody>
                    <a:bodyPr/>
                    <a:lstStyle/>
                    <a:p>
                      <a:r>
                        <a:rPr lang="tr-TR" b="1" dirty="0">
                          <a:solidFill>
                            <a:srgbClr val="002060"/>
                          </a:solidFill>
                        </a:rPr>
                        <a:t>Geri Bildirim Sayısı</a:t>
                      </a:r>
                    </a:p>
                  </a:txBody>
                  <a:tcPr/>
                </a:tc>
                <a:tc>
                  <a:txBody>
                    <a:bodyPr/>
                    <a:lstStyle/>
                    <a:p>
                      <a:r>
                        <a:rPr lang="tr-TR" dirty="0"/>
                        <a:t>10</a:t>
                      </a:r>
                    </a:p>
                  </a:txBody>
                  <a:tcPr/>
                </a:tc>
                <a:extLst>
                  <a:ext uri="{0D108BD9-81ED-4DB2-BD59-A6C34878D82A}">
                    <a16:rowId xmlns:a16="http://schemas.microsoft.com/office/drawing/2014/main" val="1102447134"/>
                  </a:ext>
                </a:extLst>
              </a:tr>
              <a:tr h="370840">
                <a:tc>
                  <a:txBody>
                    <a:bodyPr/>
                    <a:lstStyle/>
                    <a:p>
                      <a:r>
                        <a:rPr lang="tr-TR" b="1" dirty="0">
                          <a:solidFill>
                            <a:srgbClr val="002060"/>
                          </a:solidFill>
                        </a:rPr>
                        <a:t>Geri Bildirimlere Verilen Cevap Sayısı</a:t>
                      </a:r>
                    </a:p>
                  </a:txBody>
                  <a:tcPr/>
                </a:tc>
                <a:tc>
                  <a:txBody>
                    <a:bodyPr/>
                    <a:lstStyle/>
                    <a:p>
                      <a:r>
                        <a:rPr lang="tr-TR" dirty="0"/>
                        <a:t>10</a:t>
                      </a:r>
                    </a:p>
                  </a:txBody>
                  <a:tcPr/>
                </a:tc>
                <a:extLst>
                  <a:ext uri="{0D108BD9-81ED-4DB2-BD59-A6C34878D82A}">
                    <a16:rowId xmlns:a16="http://schemas.microsoft.com/office/drawing/2014/main" val="41539516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002060"/>
                          </a:solidFill>
                        </a:rPr>
                        <a:t>Öğrenci İle Yapılan ve Kanıtları Girilen Toplantı Sayısı</a:t>
                      </a:r>
                    </a:p>
                  </a:txBody>
                  <a:tcPr/>
                </a:tc>
                <a:tc>
                  <a:txBody>
                    <a:bodyPr/>
                    <a:lstStyle/>
                    <a:p>
                      <a:r>
                        <a:rPr lang="tr-TR" dirty="0"/>
                        <a:t>2</a:t>
                      </a:r>
                    </a:p>
                  </a:txBody>
                  <a:tcPr/>
                </a:tc>
                <a:extLst>
                  <a:ext uri="{0D108BD9-81ED-4DB2-BD59-A6C34878D82A}">
                    <a16:rowId xmlns:a16="http://schemas.microsoft.com/office/drawing/2014/main" val="3116629018"/>
                  </a:ext>
                </a:extLst>
              </a:tr>
              <a:tr h="370840">
                <a:tc>
                  <a:txBody>
                    <a:bodyPr/>
                    <a:lstStyle/>
                    <a:p>
                      <a:r>
                        <a:rPr lang="tr-TR" b="1" dirty="0">
                          <a:solidFill>
                            <a:srgbClr val="002060"/>
                          </a:solidFill>
                        </a:rPr>
                        <a:t>Akademik Personelle Yapılan ve Kanıtları Girilen Toplantı Sayısı</a:t>
                      </a:r>
                    </a:p>
                  </a:txBody>
                  <a:tcPr/>
                </a:tc>
                <a:tc>
                  <a:txBody>
                    <a:bodyPr/>
                    <a:lstStyle/>
                    <a:p>
                      <a:r>
                        <a:rPr lang="tr-TR" dirty="0"/>
                        <a:t>0</a:t>
                      </a:r>
                    </a:p>
                  </a:txBody>
                  <a:tcPr/>
                </a:tc>
                <a:extLst>
                  <a:ext uri="{0D108BD9-81ED-4DB2-BD59-A6C34878D82A}">
                    <a16:rowId xmlns:a16="http://schemas.microsoft.com/office/drawing/2014/main" val="3100360076"/>
                  </a:ext>
                </a:extLst>
              </a:tr>
              <a:tr h="370840">
                <a:tc>
                  <a:txBody>
                    <a:bodyPr/>
                    <a:lstStyle/>
                    <a:p>
                      <a:r>
                        <a:rPr lang="tr-TR" b="1" dirty="0">
                          <a:solidFill>
                            <a:srgbClr val="002060"/>
                          </a:solidFill>
                        </a:rPr>
                        <a:t>İdari Personelle Yapılan ve Kanıtları Girilen Toplantı Sayısı</a:t>
                      </a:r>
                    </a:p>
                  </a:txBody>
                  <a:tcPr/>
                </a:tc>
                <a:tc>
                  <a:txBody>
                    <a:bodyPr/>
                    <a:lstStyle/>
                    <a:p>
                      <a:r>
                        <a:rPr lang="tr-TR" dirty="0"/>
                        <a:t>10</a:t>
                      </a:r>
                    </a:p>
                  </a:txBody>
                  <a:tcPr/>
                </a:tc>
                <a:extLst>
                  <a:ext uri="{0D108BD9-81ED-4DB2-BD59-A6C34878D82A}">
                    <a16:rowId xmlns:a16="http://schemas.microsoft.com/office/drawing/2014/main" val="135853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002060"/>
                          </a:solidFill>
                        </a:rPr>
                        <a:t>Veri Girilen Dış Paydaş Toplantı Sayısı</a:t>
                      </a:r>
                    </a:p>
                  </a:txBody>
                  <a:tcPr/>
                </a:tc>
                <a:tc>
                  <a:txBody>
                    <a:bodyPr/>
                    <a:lstStyle/>
                    <a:p>
                      <a:r>
                        <a:rPr lang="tr-TR" dirty="0"/>
                        <a:t>0</a:t>
                      </a:r>
                    </a:p>
                  </a:txBody>
                  <a:tcPr/>
                </a:tc>
                <a:extLst>
                  <a:ext uri="{0D108BD9-81ED-4DB2-BD59-A6C34878D82A}">
                    <a16:rowId xmlns:a16="http://schemas.microsoft.com/office/drawing/2014/main" val="30702506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002060"/>
                          </a:solidFill>
                        </a:rPr>
                        <a:t>Ders İzlence ve AKTS İş Yükü Anketi Değerlendirmesi Yapıldı mı?</a:t>
                      </a:r>
                    </a:p>
                  </a:txBody>
                  <a:tcPr/>
                </a:tc>
                <a:tc>
                  <a:txBody>
                    <a:bodyPr/>
                    <a:lstStyle/>
                    <a:p>
                      <a:r>
                        <a:rPr lang="tr-TR" dirty="0"/>
                        <a:t>Evet</a:t>
                      </a:r>
                    </a:p>
                  </a:txBody>
                  <a:tcPr/>
                </a:tc>
                <a:extLst>
                  <a:ext uri="{0D108BD9-81ED-4DB2-BD59-A6C34878D82A}">
                    <a16:rowId xmlns:a16="http://schemas.microsoft.com/office/drawing/2014/main" val="2173944640"/>
                  </a:ext>
                </a:extLst>
              </a:tr>
              <a:tr h="370840">
                <a:tc>
                  <a:txBody>
                    <a:bodyPr/>
                    <a:lstStyle/>
                    <a:p>
                      <a:r>
                        <a:rPr lang="tr-TR" b="1" dirty="0">
                          <a:solidFill>
                            <a:srgbClr val="002060"/>
                          </a:solidFill>
                        </a:rPr>
                        <a:t>Ders ve Öğretim Elemanı Değerlendirme Anketi Veri Girildi mi?</a:t>
                      </a:r>
                    </a:p>
                  </a:txBody>
                  <a:tcPr/>
                </a:tc>
                <a:tc>
                  <a:txBody>
                    <a:bodyPr/>
                    <a:lstStyle/>
                    <a:p>
                      <a:r>
                        <a:rPr lang="tr-TR" dirty="0"/>
                        <a:t>Evet</a:t>
                      </a:r>
                    </a:p>
                  </a:txBody>
                  <a:tcPr/>
                </a:tc>
                <a:extLst>
                  <a:ext uri="{0D108BD9-81ED-4DB2-BD59-A6C34878D82A}">
                    <a16:rowId xmlns:a16="http://schemas.microsoft.com/office/drawing/2014/main" val="318300533"/>
                  </a:ext>
                </a:extLst>
              </a:tr>
              <a:tr h="370840">
                <a:tc>
                  <a:txBody>
                    <a:bodyPr/>
                    <a:lstStyle/>
                    <a:p>
                      <a:r>
                        <a:rPr lang="tr-TR" b="1" dirty="0">
                          <a:solidFill>
                            <a:srgbClr val="002060"/>
                          </a:solidFill>
                        </a:rPr>
                        <a:t>Veri Girilen Toplumsal Katkı Faaliyet Sayısı</a:t>
                      </a:r>
                    </a:p>
                  </a:txBody>
                  <a:tcPr/>
                </a:tc>
                <a:tc>
                  <a:txBody>
                    <a:bodyPr/>
                    <a:lstStyle/>
                    <a:p>
                      <a:r>
                        <a:rPr lang="tr-TR" dirty="0"/>
                        <a:t>31</a:t>
                      </a:r>
                    </a:p>
                  </a:txBody>
                  <a:tcPr/>
                </a:tc>
                <a:extLst>
                  <a:ext uri="{0D108BD9-81ED-4DB2-BD59-A6C34878D82A}">
                    <a16:rowId xmlns:a16="http://schemas.microsoft.com/office/drawing/2014/main" val="3018777128"/>
                  </a:ext>
                </a:extLst>
              </a:tr>
            </a:tbl>
          </a:graphicData>
        </a:graphic>
      </p:graphicFrame>
    </p:spTree>
    <p:extLst>
      <p:ext uri="{BB962C8B-B14F-4D97-AF65-F5344CB8AC3E}">
        <p14:creationId xmlns:p14="http://schemas.microsoft.com/office/powerpoint/2010/main" val="375420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0EF87-33F7-3214-F845-99F13807BD9A}"/>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D5FC3228-2358-74D0-4871-3CCF5AFFFF73}"/>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BCE0CF98-B2D2-036A-1889-066AAAAEC9DF}"/>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3EFC577E-87FF-C7A9-04C2-DCA080C27A31}"/>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61ED5730-E101-CD4E-8055-2DF190A6312B}"/>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TextBox 2">
            <a:extLst>
              <a:ext uri="{FF2B5EF4-FFF2-40B4-BE49-F238E27FC236}">
                <a16:creationId xmlns:a16="http://schemas.microsoft.com/office/drawing/2014/main" id="{02FB75D2-5271-FDCB-F2E4-47D1DFFB10D6}"/>
              </a:ext>
            </a:extLst>
          </p:cNvPr>
          <p:cNvSpPr txBox="1"/>
          <p:nvPr/>
        </p:nvSpPr>
        <p:spPr>
          <a:xfrm>
            <a:off x="2410429" y="470816"/>
            <a:ext cx="9092145" cy="1073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tr-TR" sz="2800" b="1" dirty="0">
                <a:solidFill>
                  <a:srgbClr val="002060"/>
                </a:solidFill>
                <a:latin typeface="+mj-lt"/>
                <a:ea typeface="+mj-ea"/>
                <a:cs typeface="+mj-cs"/>
              </a:rPr>
              <a:t>Liderlik ve Kalite Gelişmeye Açık Yanlar </a:t>
            </a:r>
          </a:p>
          <a:p>
            <a:pPr marL="0" marR="0" lvl="0" indent="0" algn="ctr" defTabSz="914400" rtl="0" eaLnBrk="1" fontAlgn="auto" latinLnBrk="0" hangingPunct="1">
              <a:lnSpc>
                <a:spcPct val="90000"/>
              </a:lnSpc>
              <a:spcBef>
                <a:spcPct val="0"/>
              </a:spcBef>
              <a:spcAft>
                <a:spcPts val="600"/>
              </a:spcAft>
              <a:buClrTx/>
              <a:buSzTx/>
              <a:buFontTx/>
              <a:buNone/>
              <a:tabLst/>
              <a:defRPr/>
            </a:pPr>
            <a:r>
              <a:rPr lang="tr-TR" sz="2800" b="1" dirty="0">
                <a:solidFill>
                  <a:srgbClr val="002060"/>
                </a:solidFill>
                <a:latin typeface="+mj-lt"/>
                <a:ea typeface="+mj-ea"/>
                <a:cs typeface="+mj-cs"/>
              </a:rPr>
              <a:t>ve İyileştirme Eylem Planı </a:t>
            </a:r>
            <a:endParaRPr kumimoji="0" lang="tr-TR" sz="2800" b="1" i="0" u="none" strike="noStrike" kern="1200" cap="all" spc="0" normalizeH="0" baseline="0" noProof="0" dirty="0">
              <a:ln>
                <a:noFill/>
              </a:ln>
              <a:solidFill>
                <a:srgbClr val="002060"/>
              </a:solidFill>
              <a:effectLst/>
              <a:uLnTx/>
              <a:uFillTx/>
              <a:latin typeface="Aptos Display" panose="02110004020202020204"/>
              <a:ea typeface="+mn-ea"/>
              <a:cs typeface="+mn-cs"/>
            </a:endParaRPr>
          </a:p>
        </p:txBody>
      </p:sp>
      <p:pic>
        <p:nvPicPr>
          <p:cNvPr id="12" name="Resim 11" descr="metin, yazı tipi, simge, sembol, daire içeren bir resim&#10;&#10;Açıklama otomatik olarak oluşturuldu">
            <a:extLst>
              <a:ext uri="{FF2B5EF4-FFF2-40B4-BE49-F238E27FC236}">
                <a16:creationId xmlns:a16="http://schemas.microsoft.com/office/drawing/2014/main" id="{05ABA28D-F2D8-D393-6500-D57889A46994}"/>
              </a:ext>
            </a:extLst>
          </p:cNvPr>
          <p:cNvPicPr>
            <a:picLocks noChangeAspect="1"/>
          </p:cNvPicPr>
          <p:nvPr/>
        </p:nvPicPr>
        <p:blipFill>
          <a:blip r:embed="rId2"/>
          <a:stretch>
            <a:fillRect/>
          </a:stretch>
        </p:blipFill>
        <p:spPr>
          <a:xfrm>
            <a:off x="457844" y="373683"/>
            <a:ext cx="851584" cy="845768"/>
          </a:xfrm>
          <a:prstGeom prst="rect">
            <a:avLst/>
          </a:prstGeom>
        </p:spPr>
      </p:pic>
      <p:graphicFrame>
        <p:nvGraphicFramePr>
          <p:cNvPr id="3" name="Tablo 1">
            <a:extLst>
              <a:ext uri="{FF2B5EF4-FFF2-40B4-BE49-F238E27FC236}">
                <a16:creationId xmlns:a16="http://schemas.microsoft.com/office/drawing/2014/main" id="{966240E3-41FE-1588-27D8-40E7397FE984}"/>
              </a:ext>
            </a:extLst>
          </p:cNvPr>
          <p:cNvGraphicFramePr>
            <a:graphicFrameLocks noGrp="1"/>
          </p:cNvGraphicFramePr>
          <p:nvPr>
            <p:extLst>
              <p:ext uri="{D42A27DB-BD31-4B8C-83A1-F6EECF244321}">
                <p14:modId xmlns:p14="http://schemas.microsoft.com/office/powerpoint/2010/main" val="1796469785"/>
              </p:ext>
            </p:extLst>
          </p:nvPr>
        </p:nvGraphicFramePr>
        <p:xfrm>
          <a:off x="2172082" y="1739815"/>
          <a:ext cx="9568841" cy="3411834"/>
        </p:xfrm>
        <a:graphic>
          <a:graphicData uri="http://schemas.openxmlformats.org/drawingml/2006/table">
            <a:tbl>
              <a:tblPr firstRow="1" bandRow="1">
                <a:tableStyleId>{00A15C55-8517-42AA-B614-E9B94910E393}</a:tableStyleId>
              </a:tblPr>
              <a:tblGrid>
                <a:gridCol w="2739980">
                  <a:extLst>
                    <a:ext uri="{9D8B030D-6E8A-4147-A177-3AD203B41FA5}">
                      <a16:colId xmlns:a16="http://schemas.microsoft.com/office/drawing/2014/main" val="1175981757"/>
                    </a:ext>
                  </a:extLst>
                </a:gridCol>
                <a:gridCol w="3610530">
                  <a:extLst>
                    <a:ext uri="{9D8B030D-6E8A-4147-A177-3AD203B41FA5}">
                      <a16:colId xmlns:a16="http://schemas.microsoft.com/office/drawing/2014/main" val="2821756320"/>
                    </a:ext>
                  </a:extLst>
                </a:gridCol>
                <a:gridCol w="1792942">
                  <a:extLst>
                    <a:ext uri="{9D8B030D-6E8A-4147-A177-3AD203B41FA5}">
                      <a16:colId xmlns:a16="http://schemas.microsoft.com/office/drawing/2014/main" val="1647283812"/>
                    </a:ext>
                  </a:extLst>
                </a:gridCol>
                <a:gridCol w="1425389">
                  <a:extLst>
                    <a:ext uri="{9D8B030D-6E8A-4147-A177-3AD203B41FA5}">
                      <a16:colId xmlns:a16="http://schemas.microsoft.com/office/drawing/2014/main" val="3988862978"/>
                    </a:ext>
                  </a:extLst>
                </a:gridCol>
              </a:tblGrid>
              <a:tr h="668634">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lnSpc>
                          <a:spcPct val="107000"/>
                        </a:lnSpc>
                      </a:pPr>
                      <a:r>
                        <a:rPr lang="tr-TR" sz="1600" b="1" dirty="0">
                          <a:solidFill>
                            <a:schemeClr val="bg1"/>
                          </a:solidFill>
                          <a:effectLst/>
                        </a:rPr>
                        <a:t>Gelişmeye Açık Yan</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Zayıf Yanı İyileştirmek İçin Planlanan Eylemler</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Sorumlular</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11811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Tahmini Bitiş Süresi</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extLst>
                  <a:ext uri="{0D108BD9-81ED-4DB2-BD59-A6C34878D82A}">
                    <a16:rowId xmlns:a16="http://schemas.microsoft.com/office/drawing/2014/main" val="1083471468"/>
                  </a:ext>
                </a:extLst>
              </a:tr>
              <a:tr h="528478">
                <a:tc>
                  <a:txBody>
                    <a:bodyPr/>
                    <a:lstStyle/>
                    <a:p>
                      <a:pPr lvl="0"/>
                      <a:r>
                        <a:rPr lang="en-TR" sz="1800" kern="1200" dirty="0">
                          <a:solidFill>
                            <a:schemeClr val="dk1"/>
                          </a:solidFill>
                          <a:effectLst/>
                          <a:latin typeface="+mn-lt"/>
                          <a:ea typeface="+mn-ea"/>
                          <a:cs typeface="+mn-cs"/>
                        </a:rPr>
                        <a:t>Fakülteye özgü kalite politikaları ve stratejik planlama bulunmamaktadır.</a:t>
                      </a:r>
                    </a:p>
                  </a:txBody>
                  <a:tcPr/>
                </a:tc>
                <a:tc>
                  <a:txBody>
                    <a:bodyPr/>
                    <a:lstStyle/>
                    <a:p>
                      <a:r>
                        <a:rPr lang="tr-TR" sz="1800" dirty="0"/>
                        <a:t>Üniversitemizin 2024-2028 Stratejik Planı temel alınarak Fakültemize özgü bir planlama hazırlanacaktır.</a:t>
                      </a:r>
                    </a:p>
                  </a:txBody>
                  <a:tcPr/>
                </a:tc>
                <a:tc>
                  <a:txBody>
                    <a:bodyPr/>
                    <a:lstStyle/>
                    <a:p>
                      <a:r>
                        <a:rPr lang="tr-TR" sz="1800" dirty="0"/>
                        <a:t>Dekanlık</a:t>
                      </a:r>
                    </a:p>
                  </a:txBody>
                  <a:tcPr/>
                </a:tc>
                <a:tc>
                  <a:txBody>
                    <a:bodyPr/>
                    <a:lstStyle/>
                    <a:p>
                      <a:r>
                        <a:rPr lang="tr-TR" sz="1800" dirty="0"/>
                        <a:t>Haziran 2025</a:t>
                      </a:r>
                    </a:p>
                  </a:txBody>
                  <a:tcPr/>
                </a:tc>
                <a:extLst>
                  <a:ext uri="{0D108BD9-81ED-4DB2-BD59-A6C34878D82A}">
                    <a16:rowId xmlns:a16="http://schemas.microsoft.com/office/drawing/2014/main" val="288825375"/>
                  </a:ext>
                </a:extLst>
              </a:tr>
              <a:tr h="528478">
                <a:tc>
                  <a:txBody>
                    <a:bodyPr/>
                    <a:lstStyle/>
                    <a:p>
                      <a:pPr lvl="0"/>
                      <a:r>
                        <a:rPr lang="en-TR" sz="1800" kern="1200" dirty="0">
                          <a:solidFill>
                            <a:schemeClr val="dk1"/>
                          </a:solidFill>
                          <a:effectLst/>
                          <a:latin typeface="+mn-lt"/>
                          <a:ea typeface="+mn-ea"/>
                          <a:cs typeface="+mn-cs"/>
                        </a:rPr>
                        <a:t>Mezun öğrencileri izleme bağlamında çalışma yürütülmemektedir</a:t>
                      </a:r>
                      <a:endParaRPr lang="tr-TR" sz="1800" dirty="0"/>
                    </a:p>
                  </a:txBody>
                  <a:tcPr/>
                </a:tc>
                <a:tc>
                  <a:txBody>
                    <a:bodyPr/>
                    <a:lstStyle/>
                    <a:p>
                      <a:r>
                        <a:rPr lang="tr-TR" sz="1800" dirty="0"/>
                        <a:t>Mezun öğrenciler için UBYS üzerinden bir platform hazırlanmaktadır.</a:t>
                      </a:r>
                    </a:p>
                  </a:txBody>
                  <a:tcPr/>
                </a:tc>
                <a:tc>
                  <a:txBody>
                    <a:bodyPr/>
                    <a:lstStyle/>
                    <a:p>
                      <a:r>
                        <a:rPr lang="tr-TR" sz="1800" dirty="0"/>
                        <a:t>UBYS Birimi</a:t>
                      </a:r>
                    </a:p>
                  </a:txBody>
                  <a:tcPr/>
                </a:tc>
                <a:tc>
                  <a:txBody>
                    <a:bodyPr/>
                    <a:lstStyle/>
                    <a:p>
                      <a:r>
                        <a:rPr lang="tr-TR" sz="1800" dirty="0"/>
                        <a:t>Bilinmiyor</a:t>
                      </a:r>
                    </a:p>
                  </a:txBody>
                  <a:tcPr/>
                </a:tc>
                <a:extLst>
                  <a:ext uri="{0D108BD9-81ED-4DB2-BD59-A6C34878D82A}">
                    <a16:rowId xmlns:a16="http://schemas.microsoft.com/office/drawing/2014/main" val="954627451"/>
                  </a:ext>
                </a:extLst>
              </a:tr>
              <a:tr h="528478">
                <a:tc>
                  <a:txBody>
                    <a:bodyPr/>
                    <a:lstStyle/>
                    <a:p>
                      <a:pPr lvl="0"/>
                      <a:r>
                        <a:rPr lang="en-TR" sz="1800" kern="1200" dirty="0">
                          <a:solidFill>
                            <a:schemeClr val="dk1"/>
                          </a:solidFill>
                          <a:effectLst/>
                          <a:latin typeface="+mn-lt"/>
                          <a:ea typeface="+mn-ea"/>
                          <a:cs typeface="+mn-cs"/>
                        </a:rPr>
                        <a:t>Dış paydaş katılımı yeterli düzeyde değildir.</a:t>
                      </a:r>
                    </a:p>
                  </a:txBody>
                  <a:tcPr/>
                </a:tc>
                <a:tc>
                  <a:txBody>
                    <a:bodyPr/>
                    <a:lstStyle/>
                    <a:p>
                      <a:r>
                        <a:rPr lang="tr-TR" sz="1800" dirty="0"/>
                        <a:t>Dış paydaş kurulu oluşturulup toplantı yapılacaktır.</a:t>
                      </a:r>
                    </a:p>
                  </a:txBody>
                  <a:tcPr/>
                </a:tc>
                <a:tc>
                  <a:txBody>
                    <a:bodyPr/>
                    <a:lstStyle/>
                    <a:p>
                      <a:r>
                        <a:rPr lang="tr-TR" sz="1800" dirty="0"/>
                        <a:t>Dekanlık</a:t>
                      </a:r>
                    </a:p>
                  </a:txBody>
                  <a:tcPr/>
                </a:tc>
                <a:tc>
                  <a:txBody>
                    <a:bodyPr/>
                    <a:lstStyle/>
                    <a:p>
                      <a:r>
                        <a:rPr lang="tr-TR" sz="1800" dirty="0"/>
                        <a:t>Mart 2025</a:t>
                      </a:r>
                    </a:p>
                  </a:txBody>
                  <a:tcPr/>
                </a:tc>
                <a:extLst>
                  <a:ext uri="{0D108BD9-81ED-4DB2-BD59-A6C34878D82A}">
                    <a16:rowId xmlns:a16="http://schemas.microsoft.com/office/drawing/2014/main" val="3296601172"/>
                  </a:ext>
                </a:extLst>
              </a:tr>
            </a:tbl>
          </a:graphicData>
        </a:graphic>
      </p:graphicFrame>
    </p:spTree>
    <p:extLst>
      <p:ext uri="{BB962C8B-B14F-4D97-AF65-F5344CB8AC3E}">
        <p14:creationId xmlns:p14="http://schemas.microsoft.com/office/powerpoint/2010/main" val="6529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C12D6-2D78-2581-D934-36226C0B341C}"/>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50338E3F-EF1A-3236-F2E9-F0F1991D114E}"/>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7B8E446E-798A-54CF-8718-D9FF9D5BF104}"/>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DD6D0EB8-20C6-4AC9-371D-56811C46414C}"/>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8E31425A-AEFF-4843-70E6-65B1CEE680AE}"/>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TextBox 2">
            <a:extLst>
              <a:ext uri="{FF2B5EF4-FFF2-40B4-BE49-F238E27FC236}">
                <a16:creationId xmlns:a16="http://schemas.microsoft.com/office/drawing/2014/main" id="{842F39E4-BB7B-F3C7-FE3E-CB5DCA7DE803}"/>
              </a:ext>
            </a:extLst>
          </p:cNvPr>
          <p:cNvSpPr txBox="1"/>
          <p:nvPr/>
        </p:nvSpPr>
        <p:spPr>
          <a:xfrm>
            <a:off x="2032425" y="259690"/>
            <a:ext cx="9092145" cy="1073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tr-TR" sz="2800" b="1" dirty="0">
                <a:solidFill>
                  <a:srgbClr val="002060"/>
                </a:solidFill>
                <a:latin typeface="+mj-lt"/>
                <a:ea typeface="+mj-ea"/>
                <a:cs typeface="+mj-cs"/>
              </a:rPr>
              <a:t>Eğitim-Öğretim Gelişmeye Açık Yanlar</a:t>
            </a:r>
          </a:p>
          <a:p>
            <a:pPr algn="ctr" defTabSz="914400">
              <a:lnSpc>
                <a:spcPct val="90000"/>
              </a:lnSpc>
              <a:spcBef>
                <a:spcPct val="0"/>
              </a:spcBef>
              <a:spcAft>
                <a:spcPts val="600"/>
              </a:spcAft>
              <a:defRPr/>
            </a:pPr>
            <a:r>
              <a:rPr lang="tr-TR" sz="2800" b="1" dirty="0">
                <a:solidFill>
                  <a:srgbClr val="002060"/>
                </a:solidFill>
                <a:latin typeface="+mj-lt"/>
                <a:ea typeface="+mj-ea"/>
                <a:cs typeface="+mj-cs"/>
              </a:rPr>
              <a:t>ve İyileştirme Eylem Planı</a:t>
            </a:r>
            <a:endParaRPr kumimoji="0" lang="tr-TR" sz="2800" b="1" i="0" u="none" strike="noStrike" kern="1200" cap="all" spc="0" normalizeH="0" baseline="0" noProof="0" dirty="0">
              <a:ln>
                <a:noFill/>
              </a:ln>
              <a:solidFill>
                <a:srgbClr val="002060"/>
              </a:solidFill>
              <a:effectLst/>
              <a:uLnTx/>
              <a:uFillTx/>
              <a:latin typeface="Aptos Display" panose="02110004020202020204"/>
              <a:ea typeface="+mn-ea"/>
              <a:cs typeface="+mn-cs"/>
            </a:endParaRPr>
          </a:p>
        </p:txBody>
      </p:sp>
      <p:pic>
        <p:nvPicPr>
          <p:cNvPr id="12" name="Resim 11" descr="metin, yazı tipi, simge, sembol, daire içeren bir resim&#10;&#10;Açıklama otomatik olarak oluşturuldu">
            <a:extLst>
              <a:ext uri="{FF2B5EF4-FFF2-40B4-BE49-F238E27FC236}">
                <a16:creationId xmlns:a16="http://schemas.microsoft.com/office/drawing/2014/main" id="{2D734EC1-E3A3-665A-8B9E-55237D306DD3}"/>
              </a:ext>
            </a:extLst>
          </p:cNvPr>
          <p:cNvPicPr>
            <a:picLocks noChangeAspect="1"/>
          </p:cNvPicPr>
          <p:nvPr/>
        </p:nvPicPr>
        <p:blipFill>
          <a:blip r:embed="rId2"/>
          <a:stretch>
            <a:fillRect/>
          </a:stretch>
        </p:blipFill>
        <p:spPr>
          <a:xfrm>
            <a:off x="457844" y="373683"/>
            <a:ext cx="851584" cy="845768"/>
          </a:xfrm>
          <a:prstGeom prst="rect">
            <a:avLst/>
          </a:prstGeom>
        </p:spPr>
      </p:pic>
      <p:graphicFrame>
        <p:nvGraphicFramePr>
          <p:cNvPr id="3" name="Tablo 1">
            <a:extLst>
              <a:ext uri="{FF2B5EF4-FFF2-40B4-BE49-F238E27FC236}">
                <a16:creationId xmlns:a16="http://schemas.microsoft.com/office/drawing/2014/main" id="{3B450EC3-23FE-0C9E-F46C-91C092C78441}"/>
              </a:ext>
            </a:extLst>
          </p:cNvPr>
          <p:cNvGraphicFramePr>
            <a:graphicFrameLocks noGrp="1"/>
          </p:cNvGraphicFramePr>
          <p:nvPr>
            <p:extLst>
              <p:ext uri="{D42A27DB-BD31-4B8C-83A1-F6EECF244321}">
                <p14:modId xmlns:p14="http://schemas.microsoft.com/office/powerpoint/2010/main" val="4223816895"/>
              </p:ext>
            </p:extLst>
          </p:nvPr>
        </p:nvGraphicFramePr>
        <p:xfrm>
          <a:off x="2032425" y="1219451"/>
          <a:ext cx="9685621" cy="5615845"/>
        </p:xfrm>
        <a:graphic>
          <a:graphicData uri="http://schemas.openxmlformats.org/drawingml/2006/table">
            <a:tbl>
              <a:tblPr firstRow="1" bandRow="1">
                <a:tableStyleId>{00A15C55-8517-42AA-B614-E9B94910E393}</a:tableStyleId>
              </a:tblPr>
              <a:tblGrid>
                <a:gridCol w="2773419">
                  <a:extLst>
                    <a:ext uri="{9D8B030D-6E8A-4147-A177-3AD203B41FA5}">
                      <a16:colId xmlns:a16="http://schemas.microsoft.com/office/drawing/2014/main" val="1175981757"/>
                    </a:ext>
                  </a:extLst>
                </a:gridCol>
                <a:gridCol w="4279162">
                  <a:extLst>
                    <a:ext uri="{9D8B030D-6E8A-4147-A177-3AD203B41FA5}">
                      <a16:colId xmlns:a16="http://schemas.microsoft.com/office/drawing/2014/main" val="2821756320"/>
                    </a:ext>
                  </a:extLst>
                </a:gridCol>
                <a:gridCol w="1320434">
                  <a:extLst>
                    <a:ext uri="{9D8B030D-6E8A-4147-A177-3AD203B41FA5}">
                      <a16:colId xmlns:a16="http://schemas.microsoft.com/office/drawing/2014/main" val="1647283812"/>
                    </a:ext>
                  </a:extLst>
                </a:gridCol>
                <a:gridCol w="1312606">
                  <a:extLst>
                    <a:ext uri="{9D8B030D-6E8A-4147-A177-3AD203B41FA5}">
                      <a16:colId xmlns:a16="http://schemas.microsoft.com/office/drawing/2014/main" val="3988862978"/>
                    </a:ext>
                  </a:extLst>
                </a:gridCol>
              </a:tblGrid>
              <a:tr h="586645">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lnSpc>
                          <a:spcPct val="107000"/>
                        </a:lnSpc>
                      </a:pPr>
                      <a:r>
                        <a:rPr lang="tr-TR" sz="1600" b="1" dirty="0">
                          <a:solidFill>
                            <a:schemeClr val="bg1"/>
                          </a:solidFill>
                          <a:effectLst/>
                        </a:rPr>
                        <a:t>Gelişmeye Açık Yan</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Zayıf Yanı İyileştirmek İçin Planlanan Eylemler</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Sorumlular</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11811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Tahmini Bitiş Süresi</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extLst>
                  <a:ext uri="{0D108BD9-81ED-4DB2-BD59-A6C34878D82A}">
                    <a16:rowId xmlns:a16="http://schemas.microsoft.com/office/drawing/2014/main" val="1083471468"/>
                  </a:ext>
                </a:extLst>
              </a:tr>
              <a:tr h="1042957">
                <a:tc>
                  <a:txBody>
                    <a:bodyPr/>
                    <a:lstStyle/>
                    <a:p>
                      <a:pPr lvl="0"/>
                      <a:r>
                        <a:rPr lang="en-TR" sz="1800" kern="1200" dirty="0">
                          <a:solidFill>
                            <a:schemeClr val="dk1"/>
                          </a:solidFill>
                          <a:effectLst/>
                          <a:latin typeface="+mn-lt"/>
                          <a:ea typeface="+mn-ea"/>
                          <a:cs typeface="+mn-cs"/>
                        </a:rPr>
                        <a:t>Program çıktılarının izlenmesine yönelik sistemli bir uygulama bulunmamaktadır. </a:t>
                      </a:r>
                    </a:p>
                  </a:txBody>
                  <a:tcPr/>
                </a:tc>
                <a:tc>
                  <a:txBody>
                    <a:bodyPr/>
                    <a:lstStyle/>
                    <a:p>
                      <a:r>
                        <a:rPr lang="tr-TR" sz="1800" dirty="0"/>
                        <a:t>Akreditasyon başvuruları sürecinde program çıktıları için bir değerlendirme yapılacaktır.</a:t>
                      </a:r>
                    </a:p>
                  </a:txBody>
                  <a:tcPr/>
                </a:tc>
                <a:tc>
                  <a:txBody>
                    <a:bodyPr/>
                    <a:lstStyle/>
                    <a:p>
                      <a:r>
                        <a:rPr lang="tr-TR" sz="1800" dirty="0"/>
                        <a:t>Akademik Birimler</a:t>
                      </a:r>
                    </a:p>
                  </a:txBody>
                  <a:tcPr/>
                </a:tc>
                <a:tc>
                  <a:txBody>
                    <a:bodyPr/>
                    <a:lstStyle/>
                    <a:p>
                      <a:r>
                        <a:rPr lang="tr-TR" sz="1800" dirty="0"/>
                        <a:t>Haziran 2025</a:t>
                      </a:r>
                    </a:p>
                  </a:txBody>
                  <a:tcPr/>
                </a:tc>
                <a:extLst>
                  <a:ext uri="{0D108BD9-81ED-4DB2-BD59-A6C34878D82A}">
                    <a16:rowId xmlns:a16="http://schemas.microsoft.com/office/drawing/2014/main" val="288825375"/>
                  </a:ext>
                </a:extLst>
              </a:tr>
              <a:tr h="802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R" sz="1800" kern="1200" dirty="0">
                          <a:solidFill>
                            <a:schemeClr val="dk1"/>
                          </a:solidFill>
                          <a:effectLst/>
                          <a:latin typeface="+mn-lt"/>
                          <a:ea typeface="+mn-ea"/>
                          <a:cs typeface="+mn-cs"/>
                        </a:rPr>
                        <a:t>EPDAD tarafından akredite edilmiş bir program bulunmaması.</a:t>
                      </a:r>
                    </a:p>
                  </a:txBody>
                  <a:tcPr/>
                </a:tc>
                <a:tc>
                  <a:txBody>
                    <a:bodyPr/>
                    <a:lstStyle/>
                    <a:p>
                      <a:r>
                        <a:rPr lang="tr-TR" sz="1800" dirty="0"/>
                        <a:t>Fakültemizde Akreditasyon Birimi kurulmuş ve Akreditasyona başvuracak bölümler hazırlanacaktır.</a:t>
                      </a:r>
                    </a:p>
                  </a:txBody>
                  <a:tcPr/>
                </a:tc>
                <a:tc>
                  <a:txBody>
                    <a:bodyPr/>
                    <a:lstStyle/>
                    <a:p>
                      <a:r>
                        <a:rPr lang="tr-TR" sz="1800" dirty="0"/>
                        <a:t>Akademik Birimler</a:t>
                      </a:r>
                    </a:p>
                  </a:txBody>
                  <a:tcPr/>
                </a:tc>
                <a:tc>
                  <a:txBody>
                    <a:bodyPr/>
                    <a:lstStyle/>
                    <a:p>
                      <a:r>
                        <a:rPr lang="tr-TR" sz="1800" dirty="0"/>
                        <a:t>Şubat 2025</a:t>
                      </a:r>
                    </a:p>
                  </a:txBody>
                  <a:tcPr/>
                </a:tc>
                <a:extLst>
                  <a:ext uri="{0D108BD9-81ED-4DB2-BD59-A6C34878D82A}">
                    <a16:rowId xmlns:a16="http://schemas.microsoft.com/office/drawing/2014/main" val="954627451"/>
                  </a:ext>
                </a:extLst>
              </a:tr>
              <a:tr h="802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R" sz="1800" kern="1200" dirty="0">
                          <a:solidFill>
                            <a:schemeClr val="dk1"/>
                          </a:solidFill>
                          <a:effectLst/>
                          <a:latin typeface="+mn-lt"/>
                          <a:ea typeface="+mn-ea"/>
                          <a:cs typeface="+mn-cs"/>
                        </a:rPr>
                        <a:t>Programların 2018 yılından beri güncellenmemesi.</a:t>
                      </a:r>
                    </a:p>
                  </a:txBody>
                  <a:tcPr/>
                </a:tc>
                <a:tc>
                  <a:txBody>
                    <a:bodyPr/>
                    <a:lstStyle/>
                    <a:p>
                      <a:r>
                        <a:rPr lang="tr-TR" sz="1800" dirty="0"/>
                        <a:t>Fakültemizde program güncelleme komisyonu kurulmuş ve halihazırda program güncellemesi için çalışılmaktadır.</a:t>
                      </a:r>
                    </a:p>
                  </a:txBody>
                  <a:tcPr/>
                </a:tc>
                <a:tc>
                  <a:txBody>
                    <a:bodyPr/>
                    <a:lstStyle/>
                    <a:p>
                      <a:r>
                        <a:rPr lang="tr-TR" sz="1800" dirty="0"/>
                        <a:t>Akademik Birimler</a:t>
                      </a:r>
                    </a:p>
                  </a:txBody>
                  <a:tcPr/>
                </a:tc>
                <a:tc>
                  <a:txBody>
                    <a:bodyPr/>
                    <a:lstStyle/>
                    <a:p>
                      <a:r>
                        <a:rPr lang="tr-TR" sz="1800" dirty="0"/>
                        <a:t>Haziran 2025</a:t>
                      </a:r>
                    </a:p>
                  </a:txBody>
                  <a:tcPr/>
                </a:tc>
                <a:extLst>
                  <a:ext uri="{0D108BD9-81ED-4DB2-BD59-A6C34878D82A}">
                    <a16:rowId xmlns:a16="http://schemas.microsoft.com/office/drawing/2014/main" val="3296601172"/>
                  </a:ext>
                </a:extLst>
              </a:tr>
              <a:tr h="1524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R" sz="1800" kern="1200" dirty="0">
                          <a:solidFill>
                            <a:schemeClr val="dk1"/>
                          </a:solidFill>
                          <a:effectLst/>
                          <a:latin typeface="+mn-lt"/>
                          <a:ea typeface="+mn-ea"/>
                          <a:cs typeface="+mn-cs"/>
                        </a:rPr>
                        <a:t>İç ve dış paydaşların memnuniyetini belirlemeye yönelik memnuniyet anketlerin yeterli biçimde uygulanmaması.</a:t>
                      </a:r>
                    </a:p>
                  </a:txBody>
                  <a:tcPr/>
                </a:tc>
                <a:tc>
                  <a:txBody>
                    <a:bodyPr/>
                    <a:lstStyle/>
                    <a:p>
                      <a:r>
                        <a:rPr lang="tr-TR" sz="1800" dirty="0"/>
                        <a:t>İç paydaş anketlerinin yaygınlaştırılması sağlanarak, dış paydaşlar için anketler hazırlanmaktadır. Şu anda hazırlanmış ve uygulanan anketler bulunmaktadır (</a:t>
                      </a:r>
                      <a:r>
                        <a:rPr lang="tr-TR" sz="1800" dirty="0" err="1"/>
                        <a:t>örn</a:t>
                      </a:r>
                      <a:r>
                        <a:rPr lang="tr-TR" sz="1800" dirty="0"/>
                        <a:t>. Öğretmenlik Uygulaması sonrası yapılan değerlendirme anketleri)</a:t>
                      </a:r>
                    </a:p>
                  </a:txBody>
                  <a:tcPr/>
                </a:tc>
                <a:tc>
                  <a:txBody>
                    <a:bodyPr/>
                    <a:lstStyle/>
                    <a:p>
                      <a:r>
                        <a:rPr lang="tr-TR" sz="1800" dirty="0"/>
                        <a:t>Dekanlık</a:t>
                      </a:r>
                    </a:p>
                  </a:txBody>
                  <a:tcPr/>
                </a:tc>
                <a:tc>
                  <a:txBody>
                    <a:bodyPr/>
                    <a:lstStyle/>
                    <a:p>
                      <a:r>
                        <a:rPr lang="tr-TR" sz="1800" dirty="0"/>
                        <a:t>Haziran 2025</a:t>
                      </a:r>
                    </a:p>
                  </a:txBody>
                  <a:tcPr/>
                </a:tc>
                <a:extLst>
                  <a:ext uri="{0D108BD9-81ED-4DB2-BD59-A6C34878D82A}">
                    <a16:rowId xmlns:a16="http://schemas.microsoft.com/office/drawing/2014/main" val="1672922920"/>
                  </a:ext>
                </a:extLst>
              </a:tr>
            </a:tbl>
          </a:graphicData>
        </a:graphic>
      </p:graphicFrame>
    </p:spTree>
    <p:extLst>
      <p:ext uri="{BB962C8B-B14F-4D97-AF65-F5344CB8AC3E}">
        <p14:creationId xmlns:p14="http://schemas.microsoft.com/office/powerpoint/2010/main" val="341398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30D3A-2D81-3E5D-70D5-63A1709954FC}"/>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916ED03B-3E82-C712-05DE-16B00DB76EB3}"/>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D53C1B5E-715A-044B-2750-C8146A5FE749}"/>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9EB27E89-A5F3-4B07-0340-25ED269FCC2C}"/>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6CD57847-FD19-3AEF-E1A7-21DFA77961C7}"/>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TextBox 2">
            <a:extLst>
              <a:ext uri="{FF2B5EF4-FFF2-40B4-BE49-F238E27FC236}">
                <a16:creationId xmlns:a16="http://schemas.microsoft.com/office/drawing/2014/main" id="{EDDB6D19-2473-32EF-7F17-FD38A8056A7C}"/>
              </a:ext>
            </a:extLst>
          </p:cNvPr>
          <p:cNvSpPr txBox="1"/>
          <p:nvPr/>
        </p:nvSpPr>
        <p:spPr>
          <a:xfrm>
            <a:off x="2172082" y="470816"/>
            <a:ext cx="9092145" cy="1073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tr-TR" sz="2800" b="1" dirty="0">
                <a:solidFill>
                  <a:srgbClr val="002060"/>
                </a:solidFill>
                <a:latin typeface="+mj-lt"/>
                <a:ea typeface="+mj-ea"/>
                <a:cs typeface="+mj-cs"/>
              </a:rPr>
              <a:t>Ar-</a:t>
            </a:r>
            <a:r>
              <a:rPr lang="tr-TR" sz="2800" b="1" dirty="0" err="1">
                <a:solidFill>
                  <a:srgbClr val="002060"/>
                </a:solidFill>
                <a:latin typeface="+mj-lt"/>
                <a:ea typeface="+mj-ea"/>
                <a:cs typeface="+mj-cs"/>
              </a:rPr>
              <a:t>Ge</a:t>
            </a:r>
            <a:r>
              <a:rPr lang="tr-TR" sz="2800" b="1" dirty="0">
                <a:solidFill>
                  <a:srgbClr val="002060"/>
                </a:solidFill>
                <a:latin typeface="+mj-lt"/>
                <a:ea typeface="+mj-ea"/>
                <a:cs typeface="+mj-cs"/>
              </a:rPr>
              <a:t> Gelişmeye Açık Yanlar</a:t>
            </a:r>
          </a:p>
          <a:p>
            <a:pPr algn="ctr" defTabSz="914400">
              <a:lnSpc>
                <a:spcPct val="90000"/>
              </a:lnSpc>
              <a:spcBef>
                <a:spcPct val="0"/>
              </a:spcBef>
              <a:spcAft>
                <a:spcPts val="600"/>
              </a:spcAft>
              <a:defRPr/>
            </a:pPr>
            <a:r>
              <a:rPr lang="tr-TR" sz="2800" b="1" dirty="0">
                <a:solidFill>
                  <a:srgbClr val="002060"/>
                </a:solidFill>
                <a:latin typeface="+mj-lt"/>
                <a:ea typeface="+mj-ea"/>
                <a:cs typeface="+mj-cs"/>
              </a:rPr>
              <a:t>ve İyileştirme Eylem Planı </a:t>
            </a:r>
            <a:endParaRPr kumimoji="0" lang="tr-TR" sz="2800" b="1" i="0" u="none" strike="noStrike" kern="1200" cap="all" spc="0" normalizeH="0" baseline="0" noProof="0" dirty="0">
              <a:ln>
                <a:noFill/>
              </a:ln>
              <a:solidFill>
                <a:srgbClr val="002060"/>
              </a:solidFill>
              <a:effectLst/>
              <a:uLnTx/>
              <a:uFillTx/>
              <a:latin typeface="Aptos Display" panose="02110004020202020204"/>
              <a:ea typeface="+mn-ea"/>
              <a:cs typeface="+mn-cs"/>
            </a:endParaRPr>
          </a:p>
        </p:txBody>
      </p:sp>
      <p:pic>
        <p:nvPicPr>
          <p:cNvPr id="12" name="Resim 11" descr="metin, yazı tipi, simge, sembol, daire içeren bir resim&#10;&#10;Açıklama otomatik olarak oluşturuldu">
            <a:extLst>
              <a:ext uri="{FF2B5EF4-FFF2-40B4-BE49-F238E27FC236}">
                <a16:creationId xmlns:a16="http://schemas.microsoft.com/office/drawing/2014/main" id="{467B0130-4C4F-1406-37C4-7A56645DA58A}"/>
              </a:ext>
            </a:extLst>
          </p:cNvPr>
          <p:cNvPicPr>
            <a:picLocks noChangeAspect="1"/>
          </p:cNvPicPr>
          <p:nvPr/>
        </p:nvPicPr>
        <p:blipFill>
          <a:blip r:embed="rId2"/>
          <a:stretch>
            <a:fillRect/>
          </a:stretch>
        </p:blipFill>
        <p:spPr>
          <a:xfrm>
            <a:off x="457844" y="373683"/>
            <a:ext cx="851584" cy="845768"/>
          </a:xfrm>
          <a:prstGeom prst="rect">
            <a:avLst/>
          </a:prstGeom>
        </p:spPr>
      </p:pic>
      <p:graphicFrame>
        <p:nvGraphicFramePr>
          <p:cNvPr id="3" name="Tablo 1">
            <a:extLst>
              <a:ext uri="{FF2B5EF4-FFF2-40B4-BE49-F238E27FC236}">
                <a16:creationId xmlns:a16="http://schemas.microsoft.com/office/drawing/2014/main" id="{1FDC5E6B-27DB-1CAC-7E44-F4F6A980F8A3}"/>
              </a:ext>
            </a:extLst>
          </p:cNvPr>
          <p:cNvGraphicFramePr>
            <a:graphicFrameLocks noGrp="1"/>
          </p:cNvGraphicFramePr>
          <p:nvPr>
            <p:extLst>
              <p:ext uri="{D42A27DB-BD31-4B8C-83A1-F6EECF244321}">
                <p14:modId xmlns:p14="http://schemas.microsoft.com/office/powerpoint/2010/main" val="2524620760"/>
              </p:ext>
            </p:extLst>
          </p:nvPr>
        </p:nvGraphicFramePr>
        <p:xfrm>
          <a:off x="2090815" y="1544570"/>
          <a:ext cx="9568841" cy="5057754"/>
        </p:xfrm>
        <a:graphic>
          <a:graphicData uri="http://schemas.openxmlformats.org/drawingml/2006/table">
            <a:tbl>
              <a:tblPr firstRow="1" bandRow="1">
                <a:tableStyleId>{00A15C55-8517-42AA-B614-E9B94910E393}</a:tableStyleId>
              </a:tblPr>
              <a:tblGrid>
                <a:gridCol w="2894140">
                  <a:extLst>
                    <a:ext uri="{9D8B030D-6E8A-4147-A177-3AD203B41FA5}">
                      <a16:colId xmlns:a16="http://schemas.microsoft.com/office/drawing/2014/main" val="1175981757"/>
                    </a:ext>
                  </a:extLst>
                </a:gridCol>
                <a:gridCol w="4114800">
                  <a:extLst>
                    <a:ext uri="{9D8B030D-6E8A-4147-A177-3AD203B41FA5}">
                      <a16:colId xmlns:a16="http://schemas.microsoft.com/office/drawing/2014/main" val="2821756320"/>
                    </a:ext>
                  </a:extLst>
                </a:gridCol>
                <a:gridCol w="1134512">
                  <a:extLst>
                    <a:ext uri="{9D8B030D-6E8A-4147-A177-3AD203B41FA5}">
                      <a16:colId xmlns:a16="http://schemas.microsoft.com/office/drawing/2014/main" val="1647283812"/>
                    </a:ext>
                  </a:extLst>
                </a:gridCol>
                <a:gridCol w="1425389">
                  <a:extLst>
                    <a:ext uri="{9D8B030D-6E8A-4147-A177-3AD203B41FA5}">
                      <a16:colId xmlns:a16="http://schemas.microsoft.com/office/drawing/2014/main" val="3988862978"/>
                    </a:ext>
                  </a:extLst>
                </a:gridCol>
              </a:tblGrid>
              <a:tr h="668634">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lnSpc>
                          <a:spcPct val="107000"/>
                        </a:lnSpc>
                      </a:pPr>
                      <a:r>
                        <a:rPr lang="tr-TR" sz="1600" b="1" dirty="0">
                          <a:solidFill>
                            <a:schemeClr val="bg1"/>
                          </a:solidFill>
                          <a:effectLst/>
                        </a:rPr>
                        <a:t>Gelişmeye Açık Yan</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Zayıf Yanı İyileştirmek İçin Planlanan Eylemler</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Sorumlular</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11811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Tahmini Bitiş Süresi</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extLst>
                  <a:ext uri="{0D108BD9-81ED-4DB2-BD59-A6C34878D82A}">
                    <a16:rowId xmlns:a16="http://schemas.microsoft.com/office/drawing/2014/main" val="1083471468"/>
                  </a:ext>
                </a:extLst>
              </a:tr>
              <a:tr h="528478">
                <a:tc>
                  <a:txBody>
                    <a:bodyPr/>
                    <a:lstStyle/>
                    <a:p>
                      <a:pPr lvl="0"/>
                      <a:r>
                        <a:rPr lang="en-TR" sz="1800" kern="1200" dirty="0">
                          <a:solidFill>
                            <a:schemeClr val="dk1"/>
                          </a:solidFill>
                          <a:effectLst/>
                          <a:latin typeface="+mn-lt"/>
                          <a:ea typeface="+mn-ea"/>
                          <a:cs typeface="+mn-cs"/>
                        </a:rPr>
                        <a:t>Fakültede araştırma süreçlerinin yönetimine ilişkin hedefler ve izleme sistemi bulunmamaktadır.</a:t>
                      </a:r>
                    </a:p>
                  </a:txBody>
                  <a:tcPr/>
                </a:tc>
                <a:tc>
                  <a:txBody>
                    <a:bodyPr/>
                    <a:lstStyle/>
                    <a:p>
                      <a:r>
                        <a:rPr lang="tr-TR" sz="1800" dirty="0"/>
                        <a:t>Eğitim Fakültesi Altın Öğretim Üyesi ödülü verilmektedir. Q1 yayınlar ise sergilenmektedir. Çalışmaların görünürlüğü artırılacaktır.</a:t>
                      </a:r>
                    </a:p>
                  </a:txBody>
                  <a:tcPr/>
                </a:tc>
                <a:tc>
                  <a:txBody>
                    <a:bodyPr/>
                    <a:lstStyle/>
                    <a:p>
                      <a:r>
                        <a:rPr lang="tr-TR" sz="1800" dirty="0"/>
                        <a:t>Dekanlık</a:t>
                      </a:r>
                    </a:p>
                  </a:txBody>
                  <a:tcPr/>
                </a:tc>
                <a:tc>
                  <a:txBody>
                    <a:bodyPr/>
                    <a:lstStyle/>
                    <a:p>
                      <a:r>
                        <a:rPr lang="tr-TR" sz="1800" dirty="0"/>
                        <a:t>Haziran 2025</a:t>
                      </a:r>
                    </a:p>
                  </a:txBody>
                  <a:tcPr/>
                </a:tc>
                <a:extLst>
                  <a:ext uri="{0D108BD9-81ED-4DB2-BD59-A6C34878D82A}">
                    <a16:rowId xmlns:a16="http://schemas.microsoft.com/office/drawing/2014/main" val="288825375"/>
                  </a:ext>
                </a:extLst>
              </a:tr>
              <a:tr h="528478">
                <a:tc>
                  <a:txBody>
                    <a:bodyPr/>
                    <a:lstStyle/>
                    <a:p>
                      <a:pPr lvl="0"/>
                      <a:r>
                        <a:rPr lang="en-TR" sz="1800" kern="1200" dirty="0">
                          <a:solidFill>
                            <a:schemeClr val="dk1"/>
                          </a:solidFill>
                          <a:effectLst/>
                          <a:latin typeface="+mn-lt"/>
                          <a:ea typeface="+mn-ea"/>
                          <a:cs typeface="+mn-cs"/>
                        </a:rPr>
                        <a:t>Araştırma için kaynak sağlayan BAP ve TÜBİTAK projeleri çok bilinmemektedir.</a:t>
                      </a:r>
                    </a:p>
                  </a:txBody>
                  <a:tcPr/>
                </a:tc>
                <a:tc>
                  <a:txBody>
                    <a:bodyPr/>
                    <a:lstStyle/>
                    <a:p>
                      <a:r>
                        <a:rPr lang="tr-TR" sz="1800" dirty="0"/>
                        <a:t>PDO ile işbirliği için var olan tanıtım seminerleri artırılacaktır.</a:t>
                      </a:r>
                    </a:p>
                  </a:txBody>
                  <a:tcPr/>
                </a:tc>
                <a:tc>
                  <a:txBody>
                    <a:bodyPr/>
                    <a:lstStyle/>
                    <a:p>
                      <a:r>
                        <a:rPr lang="tr-TR" sz="1800" dirty="0"/>
                        <a:t>Dekanlık</a:t>
                      </a:r>
                    </a:p>
                  </a:txBody>
                  <a:tcPr/>
                </a:tc>
                <a:tc>
                  <a:txBody>
                    <a:bodyPr/>
                    <a:lstStyle/>
                    <a:p>
                      <a:r>
                        <a:rPr lang="tr-TR" sz="1800" dirty="0"/>
                        <a:t>Haziran 2025</a:t>
                      </a:r>
                    </a:p>
                  </a:txBody>
                  <a:tcPr/>
                </a:tc>
                <a:extLst>
                  <a:ext uri="{0D108BD9-81ED-4DB2-BD59-A6C34878D82A}">
                    <a16:rowId xmlns:a16="http://schemas.microsoft.com/office/drawing/2014/main" val="954627451"/>
                  </a:ext>
                </a:extLst>
              </a:tr>
              <a:tr h="528478">
                <a:tc>
                  <a:txBody>
                    <a:bodyPr/>
                    <a:lstStyle/>
                    <a:p>
                      <a:pPr lvl="0"/>
                      <a:r>
                        <a:rPr lang="en-TR" sz="1800" kern="1200" dirty="0">
                          <a:solidFill>
                            <a:schemeClr val="dk1"/>
                          </a:solidFill>
                          <a:effectLst/>
                          <a:latin typeface="+mn-lt"/>
                          <a:ea typeface="+mn-ea"/>
                          <a:cs typeface="+mn-cs"/>
                        </a:rPr>
                        <a:t>Fakültede ulusal ve uluslararası işbirlikli çalışmaları planlama, yürütme ve değerlendirmeye yönelik mekanizmalar mevcut değildir.</a:t>
                      </a:r>
                    </a:p>
                  </a:txBody>
                  <a:tcPr/>
                </a:tc>
                <a:tc>
                  <a:txBody>
                    <a:bodyPr/>
                    <a:lstStyle/>
                    <a:p>
                      <a:r>
                        <a:rPr lang="tr-TR" sz="1800" dirty="0"/>
                        <a:t>Fakültemiz bünyesinde kurulan ve TUBİTAK 1001 Projesi olarak desteklenen </a:t>
                      </a:r>
                      <a:r>
                        <a:rPr lang="tr-TR" sz="1800" dirty="0" err="1"/>
                        <a:t>ARIDEB’in</a:t>
                      </a:r>
                      <a:r>
                        <a:rPr lang="tr-TR" sz="1800" dirty="0"/>
                        <a:t> faaliyetlerinin görünürlüğü artırılacaktır.</a:t>
                      </a:r>
                    </a:p>
                  </a:txBody>
                  <a:tcPr/>
                </a:tc>
                <a:tc>
                  <a:txBody>
                    <a:bodyPr/>
                    <a:lstStyle/>
                    <a:p>
                      <a:r>
                        <a:rPr lang="tr-TR" sz="1800" dirty="0"/>
                        <a:t>Dekanlık</a:t>
                      </a:r>
                    </a:p>
                  </a:txBody>
                  <a:tcPr/>
                </a:tc>
                <a:tc>
                  <a:txBody>
                    <a:bodyPr/>
                    <a:lstStyle/>
                    <a:p>
                      <a:r>
                        <a:rPr lang="tr-TR" sz="1800" dirty="0"/>
                        <a:t>Haziran 2025</a:t>
                      </a:r>
                    </a:p>
                  </a:txBody>
                  <a:tcPr/>
                </a:tc>
                <a:extLst>
                  <a:ext uri="{0D108BD9-81ED-4DB2-BD59-A6C34878D82A}">
                    <a16:rowId xmlns:a16="http://schemas.microsoft.com/office/drawing/2014/main" val="3296601172"/>
                  </a:ext>
                </a:extLst>
              </a:tr>
            </a:tbl>
          </a:graphicData>
        </a:graphic>
      </p:graphicFrame>
    </p:spTree>
    <p:extLst>
      <p:ext uri="{BB962C8B-B14F-4D97-AF65-F5344CB8AC3E}">
        <p14:creationId xmlns:p14="http://schemas.microsoft.com/office/powerpoint/2010/main" val="370647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A9EBFA42-774E-8ABB-C691-E0750B6B9516}"/>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0A05FFC0-2AC4-9BE9-2BBB-9B547388D43C}"/>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C544E2BE-86BB-6D87-D391-81DAB43A5560}"/>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F60CCF44-673F-A470-B341-C518C5A7B5B4}"/>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descr="metin, yazı tipi, simge, sembol, daire içeren bir resim&#10;&#10;Açıklama otomatik olarak oluşturuldu">
            <a:extLst>
              <a:ext uri="{FF2B5EF4-FFF2-40B4-BE49-F238E27FC236}">
                <a16:creationId xmlns:a16="http://schemas.microsoft.com/office/drawing/2014/main" id="{4BACBA57-58D3-0AE8-5168-CDB02D376256}"/>
              </a:ext>
            </a:extLst>
          </p:cNvPr>
          <p:cNvPicPr>
            <a:picLocks noChangeAspect="1"/>
          </p:cNvPicPr>
          <p:nvPr/>
        </p:nvPicPr>
        <p:blipFill>
          <a:blip r:embed="rId2"/>
          <a:stretch>
            <a:fillRect/>
          </a:stretch>
        </p:blipFill>
        <p:spPr>
          <a:xfrm>
            <a:off x="457844" y="373683"/>
            <a:ext cx="851584" cy="845768"/>
          </a:xfrm>
          <a:prstGeom prst="rect">
            <a:avLst/>
          </a:prstGeom>
        </p:spPr>
      </p:pic>
      <p:sp>
        <p:nvSpPr>
          <p:cNvPr id="33" name="TextBox 2">
            <a:extLst>
              <a:ext uri="{FF2B5EF4-FFF2-40B4-BE49-F238E27FC236}">
                <a16:creationId xmlns:a16="http://schemas.microsoft.com/office/drawing/2014/main" id="{D2F46E95-1000-8DEC-3EDC-62C2E0632FEA}"/>
              </a:ext>
            </a:extLst>
          </p:cNvPr>
          <p:cNvSpPr txBox="1"/>
          <p:nvPr/>
        </p:nvSpPr>
        <p:spPr>
          <a:xfrm>
            <a:off x="2426851" y="590214"/>
            <a:ext cx="8556223" cy="975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defRPr sz="11200" spc="-224">
                <a:solidFill>
                  <a:schemeClr val="accent2">
                    <a:hueOff val="-11135122"/>
                    <a:satOff val="1570"/>
                    <a:lumOff val="16427"/>
                  </a:schemeClr>
                </a:solidFill>
                <a:latin typeface="+mn-lt"/>
                <a:ea typeface="+mn-ea"/>
                <a:cs typeface="+mn-cs"/>
                <a:sym typeface="Montserrat Bold"/>
              </a:defRPr>
            </a:pPr>
            <a:r>
              <a:rPr lang="tr-TR" sz="5400" spc="-224" dirty="0">
                <a:solidFill>
                  <a:srgbClr val="002060"/>
                </a:solidFill>
                <a:latin typeface="Tahoma" panose="020B0604030504040204" pitchFamily="34" charset="0"/>
                <a:ea typeface="Tahoma" panose="020B0604030504040204" pitchFamily="34" charset="0"/>
                <a:cs typeface="Tahoma" panose="020B0604030504040204" pitchFamily="34" charset="0"/>
                <a:sym typeface="Montserrat Bold"/>
              </a:rPr>
              <a:t>Sunum Planı</a:t>
            </a:r>
            <a:endParaRPr kumimoji="0" lang="en-US" sz="5400" b="0" i="0" u="none" strike="noStrike" cap="none" spc="0" normalizeH="0" baseline="0" dirty="0">
              <a:ln>
                <a:noFill/>
              </a:ln>
              <a:solidFill>
                <a:srgbClr val="002060"/>
              </a:solidFill>
              <a:effectLst/>
              <a:uFillTx/>
              <a:latin typeface="Tahoma" panose="020B0604030504040204" pitchFamily="34" charset="0"/>
              <a:ea typeface="Tahoma" panose="020B0604030504040204" pitchFamily="34" charset="0"/>
              <a:cs typeface="Tahoma" panose="020B0604030504040204" pitchFamily="34" charset="0"/>
              <a:sym typeface="Roboto Light"/>
            </a:endParaRPr>
          </a:p>
        </p:txBody>
      </p:sp>
      <p:graphicFrame>
        <p:nvGraphicFramePr>
          <p:cNvPr id="2" name="İçerik Yer Tutucusu 2">
            <a:extLst>
              <a:ext uri="{FF2B5EF4-FFF2-40B4-BE49-F238E27FC236}">
                <a16:creationId xmlns:a16="http://schemas.microsoft.com/office/drawing/2014/main" id="{2605246A-3E10-46DD-8B40-5914A2646748}"/>
              </a:ext>
            </a:extLst>
          </p:cNvPr>
          <p:cNvGraphicFramePr>
            <a:graphicFrameLocks/>
          </p:cNvGraphicFramePr>
          <p:nvPr>
            <p:extLst>
              <p:ext uri="{D42A27DB-BD31-4B8C-83A1-F6EECF244321}">
                <p14:modId xmlns:p14="http://schemas.microsoft.com/office/powerpoint/2010/main" val="2901926210"/>
              </p:ext>
            </p:extLst>
          </p:nvPr>
        </p:nvGraphicFramePr>
        <p:xfrm>
          <a:off x="2345176" y="1883038"/>
          <a:ext cx="6515947" cy="375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072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5937A-F3AB-32AC-74C5-ACE3DC1BF19C}"/>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09E5B96E-A7E4-DD56-F405-F84570D4CC17}"/>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EE4CB496-A8B9-1F14-BD36-CFF6C0B24E60}"/>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797E7A9F-5A65-DB30-D37A-3727318806EB}"/>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3D0B5911-86C8-6560-8DB9-57218EB7E360}"/>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TextBox 2">
            <a:extLst>
              <a:ext uri="{FF2B5EF4-FFF2-40B4-BE49-F238E27FC236}">
                <a16:creationId xmlns:a16="http://schemas.microsoft.com/office/drawing/2014/main" id="{AA353231-7DA6-BAF5-8E75-C26C70D0076A}"/>
              </a:ext>
            </a:extLst>
          </p:cNvPr>
          <p:cNvSpPr txBox="1"/>
          <p:nvPr/>
        </p:nvSpPr>
        <p:spPr>
          <a:xfrm>
            <a:off x="2410429" y="470816"/>
            <a:ext cx="9092145" cy="1073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tr-TR" sz="2800" b="1" dirty="0">
                <a:solidFill>
                  <a:srgbClr val="002060"/>
                </a:solidFill>
                <a:latin typeface="+mj-lt"/>
                <a:ea typeface="+mj-ea"/>
                <a:cs typeface="+mj-cs"/>
              </a:rPr>
              <a:t>Toplumsal Katkı Gelişmeye Açık Yanlar</a:t>
            </a:r>
          </a:p>
          <a:p>
            <a:pPr algn="ctr" defTabSz="914400">
              <a:lnSpc>
                <a:spcPct val="90000"/>
              </a:lnSpc>
              <a:spcBef>
                <a:spcPct val="0"/>
              </a:spcBef>
              <a:spcAft>
                <a:spcPts val="600"/>
              </a:spcAft>
              <a:defRPr/>
            </a:pPr>
            <a:r>
              <a:rPr lang="tr-TR" sz="2800" b="1" dirty="0">
                <a:solidFill>
                  <a:srgbClr val="002060"/>
                </a:solidFill>
                <a:latin typeface="+mj-lt"/>
                <a:ea typeface="+mj-ea"/>
                <a:cs typeface="+mj-cs"/>
              </a:rPr>
              <a:t>ve İyileştirme Eylem Planı </a:t>
            </a:r>
            <a:endParaRPr kumimoji="0" lang="tr-TR" sz="2800" b="1" i="0" u="none" strike="noStrike" kern="1200" cap="all" spc="0" normalizeH="0" baseline="0" noProof="0" dirty="0">
              <a:ln>
                <a:noFill/>
              </a:ln>
              <a:solidFill>
                <a:srgbClr val="002060"/>
              </a:solidFill>
              <a:effectLst/>
              <a:uLnTx/>
              <a:uFillTx/>
              <a:latin typeface="Aptos Display" panose="02110004020202020204"/>
              <a:ea typeface="+mn-ea"/>
              <a:cs typeface="+mn-cs"/>
            </a:endParaRPr>
          </a:p>
        </p:txBody>
      </p:sp>
      <p:pic>
        <p:nvPicPr>
          <p:cNvPr id="12" name="Resim 11" descr="metin, yazı tipi, simge, sembol, daire içeren bir resim&#10;&#10;Açıklama otomatik olarak oluşturuldu">
            <a:extLst>
              <a:ext uri="{FF2B5EF4-FFF2-40B4-BE49-F238E27FC236}">
                <a16:creationId xmlns:a16="http://schemas.microsoft.com/office/drawing/2014/main" id="{8D9401B4-33CC-E83E-1796-53D7C9B31DFC}"/>
              </a:ext>
            </a:extLst>
          </p:cNvPr>
          <p:cNvPicPr>
            <a:picLocks noChangeAspect="1"/>
          </p:cNvPicPr>
          <p:nvPr/>
        </p:nvPicPr>
        <p:blipFill>
          <a:blip r:embed="rId2"/>
          <a:stretch>
            <a:fillRect/>
          </a:stretch>
        </p:blipFill>
        <p:spPr>
          <a:xfrm>
            <a:off x="457844" y="373683"/>
            <a:ext cx="851584" cy="845768"/>
          </a:xfrm>
          <a:prstGeom prst="rect">
            <a:avLst/>
          </a:prstGeom>
        </p:spPr>
      </p:pic>
      <p:graphicFrame>
        <p:nvGraphicFramePr>
          <p:cNvPr id="3" name="Tablo 1">
            <a:extLst>
              <a:ext uri="{FF2B5EF4-FFF2-40B4-BE49-F238E27FC236}">
                <a16:creationId xmlns:a16="http://schemas.microsoft.com/office/drawing/2014/main" id="{F165902B-8637-8C09-FF13-94D8FF35251E}"/>
              </a:ext>
            </a:extLst>
          </p:cNvPr>
          <p:cNvGraphicFramePr>
            <a:graphicFrameLocks noGrp="1"/>
          </p:cNvGraphicFramePr>
          <p:nvPr>
            <p:extLst>
              <p:ext uri="{D42A27DB-BD31-4B8C-83A1-F6EECF244321}">
                <p14:modId xmlns:p14="http://schemas.microsoft.com/office/powerpoint/2010/main" val="3373362843"/>
              </p:ext>
            </p:extLst>
          </p:nvPr>
        </p:nvGraphicFramePr>
        <p:xfrm>
          <a:off x="2172082" y="1739815"/>
          <a:ext cx="9568841" cy="3869034"/>
        </p:xfrm>
        <a:graphic>
          <a:graphicData uri="http://schemas.openxmlformats.org/drawingml/2006/table">
            <a:tbl>
              <a:tblPr firstRow="1" bandRow="1">
                <a:tableStyleId>{00A15C55-8517-42AA-B614-E9B94910E393}</a:tableStyleId>
              </a:tblPr>
              <a:tblGrid>
                <a:gridCol w="2739980">
                  <a:extLst>
                    <a:ext uri="{9D8B030D-6E8A-4147-A177-3AD203B41FA5}">
                      <a16:colId xmlns:a16="http://schemas.microsoft.com/office/drawing/2014/main" val="1175981757"/>
                    </a:ext>
                  </a:extLst>
                </a:gridCol>
                <a:gridCol w="3610530">
                  <a:extLst>
                    <a:ext uri="{9D8B030D-6E8A-4147-A177-3AD203B41FA5}">
                      <a16:colId xmlns:a16="http://schemas.microsoft.com/office/drawing/2014/main" val="2821756320"/>
                    </a:ext>
                  </a:extLst>
                </a:gridCol>
                <a:gridCol w="1792942">
                  <a:extLst>
                    <a:ext uri="{9D8B030D-6E8A-4147-A177-3AD203B41FA5}">
                      <a16:colId xmlns:a16="http://schemas.microsoft.com/office/drawing/2014/main" val="1647283812"/>
                    </a:ext>
                  </a:extLst>
                </a:gridCol>
                <a:gridCol w="1425389">
                  <a:extLst>
                    <a:ext uri="{9D8B030D-6E8A-4147-A177-3AD203B41FA5}">
                      <a16:colId xmlns:a16="http://schemas.microsoft.com/office/drawing/2014/main" val="3988862978"/>
                    </a:ext>
                  </a:extLst>
                </a:gridCol>
              </a:tblGrid>
              <a:tr h="668634">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lnSpc>
                          <a:spcPct val="107000"/>
                        </a:lnSpc>
                      </a:pPr>
                      <a:r>
                        <a:rPr lang="tr-TR" sz="1600" b="1" dirty="0">
                          <a:solidFill>
                            <a:schemeClr val="bg1"/>
                          </a:solidFill>
                          <a:effectLst/>
                        </a:rPr>
                        <a:t>Gelişmeye Açık Yan</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Zayıf Yanı İyileştirmek İçin Planlanan Eylemler</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Sorumlular</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11811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Tahmini Bitiş Süresi</a:t>
                      </a:r>
                      <a:endParaRPr lang="tr-TR" sz="1600" b="1" i="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nchor="ctr"/>
                </a:tc>
                <a:extLst>
                  <a:ext uri="{0D108BD9-81ED-4DB2-BD59-A6C34878D82A}">
                    <a16:rowId xmlns:a16="http://schemas.microsoft.com/office/drawing/2014/main" val="1083471468"/>
                  </a:ext>
                </a:extLst>
              </a:tr>
              <a:tr h="528478">
                <a:tc>
                  <a:txBody>
                    <a:bodyPr/>
                    <a:lstStyle/>
                    <a:p>
                      <a:pPr lvl="0"/>
                      <a:r>
                        <a:rPr lang="en-TR" sz="1800" kern="1200" dirty="0">
                          <a:solidFill>
                            <a:schemeClr val="dk1"/>
                          </a:solidFill>
                          <a:effectLst/>
                          <a:latin typeface="+mn-lt"/>
                          <a:ea typeface="+mn-ea"/>
                          <a:cs typeface="+mn-cs"/>
                        </a:rPr>
                        <a:t>Toplumsal katkı süreçlerinin yönetimi ve organizasyonel yapının sistematik bir hale getirilmemesi.</a:t>
                      </a:r>
                    </a:p>
                  </a:txBody>
                  <a:tcPr/>
                </a:tc>
                <a:tc>
                  <a:txBody>
                    <a:bodyPr/>
                    <a:lstStyle/>
                    <a:p>
                      <a:r>
                        <a:rPr lang="tr-TR" sz="1800" dirty="0"/>
                        <a:t>Topluma Hizmet Uygulamaları dersi kapsamında yürütülen projeler, kanıtları ile şu anda bir </a:t>
                      </a:r>
                      <a:r>
                        <a:rPr lang="tr-TR" sz="1800" dirty="0" err="1"/>
                        <a:t>veritabanında</a:t>
                      </a:r>
                      <a:r>
                        <a:rPr lang="tr-TR" sz="1800" dirty="0"/>
                        <a:t> tutulmaktadır. Bu sistem yaygınlaştırılacaktır.</a:t>
                      </a:r>
                    </a:p>
                  </a:txBody>
                  <a:tcPr/>
                </a:tc>
                <a:tc>
                  <a:txBody>
                    <a:bodyPr/>
                    <a:lstStyle/>
                    <a:p>
                      <a:r>
                        <a:rPr lang="tr-TR" sz="1800" dirty="0"/>
                        <a:t>Dekanlık</a:t>
                      </a:r>
                    </a:p>
                  </a:txBody>
                  <a:tcPr/>
                </a:tc>
                <a:tc>
                  <a:txBody>
                    <a:bodyPr/>
                    <a:lstStyle/>
                    <a:p>
                      <a:r>
                        <a:rPr lang="tr-TR" sz="1800" dirty="0"/>
                        <a:t>Haziran 2025</a:t>
                      </a:r>
                    </a:p>
                  </a:txBody>
                  <a:tcPr/>
                </a:tc>
                <a:extLst>
                  <a:ext uri="{0D108BD9-81ED-4DB2-BD59-A6C34878D82A}">
                    <a16:rowId xmlns:a16="http://schemas.microsoft.com/office/drawing/2014/main" val="288825375"/>
                  </a:ext>
                </a:extLst>
              </a:tr>
              <a:tr h="52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R" sz="1800" kern="1200" dirty="0">
                          <a:solidFill>
                            <a:schemeClr val="dk1"/>
                          </a:solidFill>
                          <a:effectLst/>
                          <a:latin typeface="+mn-lt"/>
                          <a:ea typeface="+mn-ea"/>
                          <a:cs typeface="+mn-cs"/>
                        </a:rPr>
                        <a:t>Toplumsal katkı faaliyetlerinin iyileştirilmesi ve daha geniş kitlelere ulaşılması için stratejiler geliştirilmelidir.</a:t>
                      </a:r>
                    </a:p>
                  </a:txBody>
                  <a:tcPr/>
                </a:tc>
                <a:tc>
                  <a:txBody>
                    <a:bodyPr/>
                    <a:lstStyle/>
                    <a:p>
                      <a:r>
                        <a:rPr lang="tr-TR" sz="1800" dirty="0"/>
                        <a:t>Topluma Hizmet Uygulamaları için Akademik Birimlerle toplantı yapılarak farklı projeler için bilgi alışverişinde bulunulacaktır.</a:t>
                      </a:r>
                    </a:p>
                  </a:txBody>
                  <a:tcPr/>
                </a:tc>
                <a:tc>
                  <a:txBody>
                    <a:bodyPr/>
                    <a:lstStyle/>
                    <a:p>
                      <a:r>
                        <a:rPr lang="tr-TR" sz="1800" dirty="0"/>
                        <a:t>Dekanlık</a:t>
                      </a:r>
                    </a:p>
                  </a:txBody>
                  <a:tcPr/>
                </a:tc>
                <a:tc>
                  <a:txBody>
                    <a:bodyPr/>
                    <a:lstStyle/>
                    <a:p>
                      <a:r>
                        <a:rPr lang="tr-TR" sz="1800" dirty="0"/>
                        <a:t>Haziran 2025</a:t>
                      </a:r>
                    </a:p>
                  </a:txBody>
                  <a:tcPr/>
                </a:tc>
                <a:extLst>
                  <a:ext uri="{0D108BD9-81ED-4DB2-BD59-A6C34878D82A}">
                    <a16:rowId xmlns:a16="http://schemas.microsoft.com/office/drawing/2014/main" val="954627451"/>
                  </a:ext>
                </a:extLst>
              </a:tr>
            </a:tbl>
          </a:graphicData>
        </a:graphic>
      </p:graphicFrame>
    </p:spTree>
    <p:extLst>
      <p:ext uri="{BB962C8B-B14F-4D97-AF65-F5344CB8AC3E}">
        <p14:creationId xmlns:p14="http://schemas.microsoft.com/office/powerpoint/2010/main" val="91642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F50D2-F12E-41F0-FC41-A017D5FCB271}"/>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64EF5FE2-E67A-6CC7-B2DF-1B00C6D76611}"/>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327F5DC9-EFD1-679F-F82F-872F5B901ED6}"/>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ED01A57F-04B6-21EE-71C8-948255D12338}"/>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28B98CA3-F87A-953B-D3A7-CD328CA017D0}"/>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TextBox 2">
            <a:extLst>
              <a:ext uri="{FF2B5EF4-FFF2-40B4-BE49-F238E27FC236}">
                <a16:creationId xmlns:a16="http://schemas.microsoft.com/office/drawing/2014/main" id="{281B1C2E-BE87-F5B7-5452-634D9031B64E}"/>
              </a:ext>
            </a:extLst>
          </p:cNvPr>
          <p:cNvSpPr txBox="1"/>
          <p:nvPr/>
        </p:nvSpPr>
        <p:spPr>
          <a:xfrm>
            <a:off x="2332009" y="796567"/>
            <a:ext cx="9092145" cy="6090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tr-TR" sz="2800" b="1" dirty="0">
                <a:solidFill>
                  <a:srgbClr val="002060"/>
                </a:solidFill>
                <a:latin typeface="+mj-lt"/>
                <a:ea typeface="+mj-ea"/>
                <a:cs typeface="+mj-cs"/>
              </a:rPr>
              <a:t>YAŞADIĞINIZ SORUNLAR VE İYİLEŞTİRME ÖNERİLERİNİZ</a:t>
            </a:r>
            <a:endParaRPr kumimoji="0" lang="tr-TR" sz="2800" b="1" i="0" u="none" strike="noStrike" kern="1200" cap="all" spc="0" normalizeH="0" baseline="0" noProof="0" dirty="0">
              <a:ln>
                <a:noFill/>
              </a:ln>
              <a:solidFill>
                <a:srgbClr val="002060"/>
              </a:solidFill>
              <a:effectLst/>
              <a:uLnTx/>
              <a:uFillTx/>
              <a:latin typeface="Aptos Display" panose="02110004020202020204"/>
              <a:ea typeface="+mn-ea"/>
              <a:cs typeface="+mn-cs"/>
            </a:endParaRPr>
          </a:p>
        </p:txBody>
      </p:sp>
      <p:pic>
        <p:nvPicPr>
          <p:cNvPr id="12" name="Resim 11" descr="metin, yazı tipi, simge, sembol, daire içeren bir resim&#10;&#10;Açıklama otomatik olarak oluşturuldu">
            <a:extLst>
              <a:ext uri="{FF2B5EF4-FFF2-40B4-BE49-F238E27FC236}">
                <a16:creationId xmlns:a16="http://schemas.microsoft.com/office/drawing/2014/main" id="{AB190FAC-6B07-7FF3-E2AA-F349A7BCDF01}"/>
              </a:ext>
            </a:extLst>
          </p:cNvPr>
          <p:cNvPicPr>
            <a:picLocks noChangeAspect="1"/>
          </p:cNvPicPr>
          <p:nvPr/>
        </p:nvPicPr>
        <p:blipFill>
          <a:blip r:embed="rId2"/>
          <a:stretch>
            <a:fillRect/>
          </a:stretch>
        </p:blipFill>
        <p:spPr>
          <a:xfrm>
            <a:off x="457844" y="373683"/>
            <a:ext cx="851584" cy="845768"/>
          </a:xfrm>
          <a:prstGeom prst="rect">
            <a:avLst/>
          </a:prstGeom>
        </p:spPr>
      </p:pic>
      <p:graphicFrame>
        <p:nvGraphicFramePr>
          <p:cNvPr id="2" name="Tablo 1">
            <a:extLst>
              <a:ext uri="{FF2B5EF4-FFF2-40B4-BE49-F238E27FC236}">
                <a16:creationId xmlns:a16="http://schemas.microsoft.com/office/drawing/2014/main" id="{B01E4605-3261-FDAE-AA52-A634ADAAC89D}"/>
              </a:ext>
            </a:extLst>
          </p:cNvPr>
          <p:cNvGraphicFramePr>
            <a:graphicFrameLocks noGrp="1"/>
          </p:cNvGraphicFramePr>
          <p:nvPr>
            <p:extLst>
              <p:ext uri="{D42A27DB-BD31-4B8C-83A1-F6EECF244321}">
                <p14:modId xmlns:p14="http://schemas.microsoft.com/office/powerpoint/2010/main" val="2470998973"/>
              </p:ext>
            </p:extLst>
          </p:nvPr>
        </p:nvGraphicFramePr>
        <p:xfrm>
          <a:off x="2267806" y="1275575"/>
          <a:ext cx="9505965" cy="5155799"/>
        </p:xfrm>
        <a:graphic>
          <a:graphicData uri="http://schemas.openxmlformats.org/drawingml/2006/table">
            <a:tbl>
              <a:tblPr firstRow="1" bandRow="1">
                <a:tableStyleId>{00A15C55-8517-42AA-B614-E9B94910E393}</a:tableStyleId>
              </a:tblPr>
              <a:tblGrid>
                <a:gridCol w="5740568">
                  <a:extLst>
                    <a:ext uri="{9D8B030D-6E8A-4147-A177-3AD203B41FA5}">
                      <a16:colId xmlns:a16="http://schemas.microsoft.com/office/drawing/2014/main" val="587363392"/>
                    </a:ext>
                  </a:extLst>
                </a:gridCol>
                <a:gridCol w="3765397">
                  <a:extLst>
                    <a:ext uri="{9D8B030D-6E8A-4147-A177-3AD203B41FA5}">
                      <a16:colId xmlns:a16="http://schemas.microsoft.com/office/drawing/2014/main" val="2103044330"/>
                    </a:ext>
                  </a:extLst>
                </a:gridCol>
              </a:tblGrid>
              <a:tr h="400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Sorun</a:t>
                      </a:r>
                    </a:p>
                  </a:txBody>
                  <a:tcPr/>
                </a:tc>
                <a:tc>
                  <a:txBody>
                    <a:bodyPr/>
                    <a:lstStyle/>
                    <a:p>
                      <a:pPr algn="ctr"/>
                      <a:r>
                        <a:rPr lang="tr-TR" dirty="0"/>
                        <a:t>Öneri</a:t>
                      </a:r>
                    </a:p>
                  </a:txBody>
                  <a:tcPr/>
                </a:tc>
                <a:extLst>
                  <a:ext uri="{0D108BD9-81ED-4DB2-BD59-A6C34878D82A}">
                    <a16:rowId xmlns:a16="http://schemas.microsoft.com/office/drawing/2014/main" val="540988315"/>
                  </a:ext>
                </a:extLst>
              </a:tr>
              <a:tr h="400919">
                <a:tc>
                  <a:txBody>
                    <a:bodyPr/>
                    <a:lstStyle/>
                    <a:p>
                      <a:r>
                        <a:rPr lang="tr-TR" sz="1600" dirty="0"/>
                        <a:t>Örgün Formasyon Sertifika Programı’nın yürütülmesinde yaşanan sorunlar (Sınavların organizasyonu, diğer Fakültelerde öğrencilerin ulaşabilecekleri bilginin sınırlı olması, vs.)</a:t>
                      </a:r>
                    </a:p>
                  </a:txBody>
                  <a:tcPr/>
                </a:tc>
                <a:tc>
                  <a:txBody>
                    <a:bodyPr/>
                    <a:lstStyle/>
                    <a:p>
                      <a:r>
                        <a:rPr lang="tr-TR" sz="1600" dirty="0"/>
                        <a:t>Örgün Formasyon Sertifika Programı’nda kayıtlı olan öğrencisi bulunan Fakültelerde bu konuda birim kurulabilir. Bu programdan yararlanacak öğrencilerin sınırlandırılması için belirli ölçütler görüşme ile belirlenebilir.</a:t>
                      </a:r>
                    </a:p>
                  </a:txBody>
                  <a:tcPr/>
                </a:tc>
                <a:extLst>
                  <a:ext uri="{0D108BD9-81ED-4DB2-BD59-A6C34878D82A}">
                    <a16:rowId xmlns:a16="http://schemas.microsoft.com/office/drawing/2014/main" val="3544717262"/>
                  </a:ext>
                </a:extLst>
              </a:tr>
              <a:tr h="400919">
                <a:tc>
                  <a:txBody>
                    <a:bodyPr/>
                    <a:lstStyle/>
                    <a:p>
                      <a:r>
                        <a:rPr lang="tr-TR" sz="1600" dirty="0"/>
                        <a:t>Fakültemizde bir programda, öğretim elemanı başına düşen öğrenci sayısı 73’ü bulmaktadır. Geçen sene yapılan sunumlardan sonra yayınlanan raporda da yer almasına rağmen bir gelişme olmamıştır, aksine bir öğretim üyesi ayrılmıştır.</a:t>
                      </a:r>
                    </a:p>
                  </a:txBody>
                  <a:tcPr/>
                </a:tc>
                <a:tc>
                  <a:txBody>
                    <a:bodyPr/>
                    <a:lstStyle/>
                    <a:p>
                      <a:r>
                        <a:rPr lang="tr-TR" sz="1600" dirty="0"/>
                        <a:t>İlgili program ile iletişime geçilerek, programın ihtiyaçları doğrultusunda yapılacaklar görüşülebilir.</a:t>
                      </a:r>
                    </a:p>
                  </a:txBody>
                  <a:tcPr/>
                </a:tc>
                <a:extLst>
                  <a:ext uri="{0D108BD9-81ED-4DB2-BD59-A6C34878D82A}">
                    <a16:rowId xmlns:a16="http://schemas.microsoft.com/office/drawing/2014/main" val="1680045825"/>
                  </a:ext>
                </a:extLst>
              </a:tr>
              <a:tr h="400919">
                <a:tc>
                  <a:txBody>
                    <a:bodyPr/>
                    <a:lstStyle/>
                    <a:p>
                      <a:r>
                        <a:rPr lang="tr-TR" sz="1600" dirty="0"/>
                        <a:t>İdari personel konusunda sorunlar bulunmaktadır. Sınıflarda teknik sorun yaşandığında veya sınav zamanlarında fotokopi çekilmesi gerektiğinde ilgilenebilecek bir personel bulunmamaktadır.</a:t>
                      </a:r>
                    </a:p>
                  </a:txBody>
                  <a:tcPr/>
                </a:tc>
                <a:tc>
                  <a:txBody>
                    <a:bodyPr/>
                    <a:lstStyle/>
                    <a:p>
                      <a:r>
                        <a:rPr lang="tr-TR" sz="1600" dirty="0"/>
                        <a:t>Bu konuda, Genel Sekreterlik ile görüşülerek personel talebinde bulunulmuştur. Bu konuda tekrar düşünülmelidir.</a:t>
                      </a:r>
                    </a:p>
                  </a:txBody>
                  <a:tcPr/>
                </a:tc>
                <a:extLst>
                  <a:ext uri="{0D108BD9-81ED-4DB2-BD59-A6C34878D82A}">
                    <a16:rowId xmlns:a16="http://schemas.microsoft.com/office/drawing/2014/main" val="3777731142"/>
                  </a:ext>
                </a:extLst>
              </a:tr>
              <a:tr h="400919">
                <a:tc>
                  <a:txBody>
                    <a:bodyPr/>
                    <a:lstStyle/>
                    <a:p>
                      <a:r>
                        <a:rPr lang="tr-TR" sz="1600" dirty="0"/>
                        <a:t>Temizlik görevlileri, Fakültemizin 6 gün iş başı yaptığı düşünüldüğünde yetersiz kalmaktadır.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t>Bu konuda, Genel Sekreterlik ile görüşülerek personel talebinde bulunulmuştur. Bu konuda tekrar düşünülmelidir.</a:t>
                      </a:r>
                    </a:p>
                  </a:txBody>
                  <a:tcPr/>
                </a:tc>
                <a:extLst>
                  <a:ext uri="{0D108BD9-81ED-4DB2-BD59-A6C34878D82A}">
                    <a16:rowId xmlns:a16="http://schemas.microsoft.com/office/drawing/2014/main" val="863114652"/>
                  </a:ext>
                </a:extLst>
              </a:tr>
            </a:tbl>
          </a:graphicData>
        </a:graphic>
      </p:graphicFrame>
    </p:spTree>
    <p:extLst>
      <p:ext uri="{BB962C8B-B14F-4D97-AF65-F5344CB8AC3E}">
        <p14:creationId xmlns:p14="http://schemas.microsoft.com/office/powerpoint/2010/main" val="3872881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A9EBFA42-774E-8ABB-C691-E0750B6B9516}"/>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0A05FFC0-2AC4-9BE9-2BBB-9B547388D43C}"/>
              </a:ext>
            </a:extLst>
          </p:cNvPr>
          <p:cNvSpPr txBox="1">
            <a:spLocks/>
          </p:cNvSpPr>
          <p:nvPr/>
        </p:nvSpPr>
        <p:spPr>
          <a:xfrm>
            <a:off x="673002" y="6107795"/>
            <a:ext cx="275717" cy="390491"/>
          </a:xfrm>
          <a:prstGeom prst="rect">
            <a:avLst/>
          </a:prstGeom>
          <a:extLst>
            <a:ext uri="{C572A759-6A51-4108-AA02-DFA0A04FC94B}">
              <ma14:wrappingTextBoxFlag xmlns="" xmlns:ma14="http://schemas.microsoft.com/office/mac/drawingml/2011/main"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C544E2BE-86BB-6D87-D391-81DAB43A5560}"/>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F60CCF44-673F-A470-B341-C518C5A7B5B4}"/>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TextBox 2">
            <a:extLst>
              <a:ext uri="{FF2B5EF4-FFF2-40B4-BE49-F238E27FC236}">
                <a16:creationId xmlns:a16="http://schemas.microsoft.com/office/drawing/2014/main" id="{88D687F2-81CB-1562-87E5-CFD589848622}"/>
              </a:ext>
            </a:extLst>
          </p:cNvPr>
          <p:cNvSpPr txBox="1"/>
          <p:nvPr/>
        </p:nvSpPr>
        <p:spPr>
          <a:xfrm>
            <a:off x="2474716" y="2886720"/>
            <a:ext cx="9092145" cy="975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a:defRPr sz="11200" spc="-224">
                <a:solidFill>
                  <a:schemeClr val="accent2">
                    <a:hueOff val="-11135122"/>
                    <a:satOff val="1570"/>
                    <a:lumOff val="16427"/>
                  </a:schemeClr>
                </a:solidFill>
                <a:latin typeface="+mn-lt"/>
                <a:ea typeface="+mn-ea"/>
                <a:cs typeface="+mn-cs"/>
                <a:sym typeface="Montserrat Bold"/>
              </a:defRPr>
            </a:pPr>
            <a:r>
              <a:rPr lang="tr-TR" sz="5400" spc="-224" dirty="0">
                <a:solidFill>
                  <a:srgbClr val="23114E"/>
                </a:solidFill>
                <a:latin typeface="+mj-lt"/>
                <a:ea typeface="Tahoma" panose="020B0604030504040204" pitchFamily="34" charset="0"/>
                <a:cs typeface="Tahoma" panose="020B0604030504040204" pitchFamily="34" charset="0"/>
                <a:sym typeface="Montserrat Bold"/>
              </a:rPr>
              <a:t>Teşekkürler. </a:t>
            </a:r>
          </a:p>
        </p:txBody>
      </p:sp>
      <p:pic>
        <p:nvPicPr>
          <p:cNvPr id="12" name="Resim 11" descr="metin, yazı tipi, simge, sembol, daire içeren bir resim&#10;&#10;Açıklama otomatik olarak oluşturuldu">
            <a:extLst>
              <a:ext uri="{FF2B5EF4-FFF2-40B4-BE49-F238E27FC236}">
                <a16:creationId xmlns:a16="http://schemas.microsoft.com/office/drawing/2014/main" id="{4BACBA57-58D3-0AE8-5168-CDB02D376256}"/>
              </a:ext>
            </a:extLst>
          </p:cNvPr>
          <p:cNvPicPr>
            <a:picLocks noChangeAspect="1"/>
          </p:cNvPicPr>
          <p:nvPr/>
        </p:nvPicPr>
        <p:blipFill>
          <a:blip r:embed="rId2"/>
          <a:stretch>
            <a:fillRect/>
          </a:stretch>
        </p:blipFill>
        <p:spPr>
          <a:xfrm>
            <a:off x="457844" y="373683"/>
            <a:ext cx="851584" cy="845768"/>
          </a:xfrm>
          <a:prstGeom prst="rect">
            <a:avLst/>
          </a:prstGeom>
        </p:spPr>
      </p:pic>
    </p:spTree>
    <p:extLst>
      <p:ext uri="{BB962C8B-B14F-4D97-AF65-F5344CB8AC3E}">
        <p14:creationId xmlns:p14="http://schemas.microsoft.com/office/powerpoint/2010/main" val="423407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41407E9-6C85-A727-EC84-6C5339064F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45494" y="170472"/>
            <a:ext cx="874616" cy="868680"/>
          </a:xfrm>
          <a:prstGeom prst="rect">
            <a:avLst/>
          </a:prstGeom>
        </p:spPr>
      </p:pic>
      <p:sp>
        <p:nvSpPr>
          <p:cNvPr id="9" name="Başlık 8">
            <a:extLst>
              <a:ext uri="{FF2B5EF4-FFF2-40B4-BE49-F238E27FC236}">
                <a16:creationId xmlns:a16="http://schemas.microsoft.com/office/drawing/2014/main" id="{B5A6A942-31C7-A3EB-482D-8D6E6572C657}"/>
              </a:ext>
            </a:extLst>
          </p:cNvPr>
          <p:cNvSpPr>
            <a:spLocks noGrp="1"/>
          </p:cNvSpPr>
          <p:nvPr>
            <p:ph type="title"/>
          </p:nvPr>
        </p:nvSpPr>
        <p:spPr>
          <a:xfrm>
            <a:off x="1040835" y="1116841"/>
            <a:ext cx="2795136" cy="711986"/>
          </a:xfrm>
        </p:spPr>
        <p:txBody>
          <a:bodyPr>
            <a:normAutofit/>
          </a:bodyPr>
          <a:lstStyle/>
          <a:p>
            <a:pPr algn="ctr"/>
            <a:r>
              <a:rPr lang="tr-TR" sz="2800" b="1" dirty="0">
                <a:solidFill>
                  <a:srgbClr val="002060"/>
                </a:solidFill>
              </a:rPr>
              <a:t>Öğrenci Sayısı</a:t>
            </a:r>
          </a:p>
        </p:txBody>
      </p:sp>
      <p:pic>
        <p:nvPicPr>
          <p:cNvPr id="17" name="Resim 16">
            <a:extLst>
              <a:ext uri="{FF2B5EF4-FFF2-40B4-BE49-F238E27FC236}">
                <a16:creationId xmlns:a16="http://schemas.microsoft.com/office/drawing/2014/main" id="{CCD9DDA8-2CBE-BEC6-8513-3A622C8036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87025" y="2108170"/>
            <a:ext cx="2940170" cy="2940170"/>
          </a:xfrm>
          <a:prstGeom prst="rect">
            <a:avLst/>
          </a:prstGeom>
        </p:spPr>
      </p:pic>
      <p:sp>
        <p:nvSpPr>
          <p:cNvPr id="20" name="Dikdörtgen 19">
            <a:extLst>
              <a:ext uri="{FF2B5EF4-FFF2-40B4-BE49-F238E27FC236}">
                <a16:creationId xmlns:a16="http://schemas.microsoft.com/office/drawing/2014/main" id="{BACA851F-A038-C075-0561-96CEDEC2FFE7}"/>
              </a:ext>
            </a:extLst>
          </p:cNvPr>
          <p:cNvSpPr/>
          <p:nvPr/>
        </p:nvSpPr>
        <p:spPr>
          <a:xfrm>
            <a:off x="2702115" y="5450603"/>
            <a:ext cx="1133856" cy="27432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695</a:t>
            </a:r>
          </a:p>
        </p:txBody>
      </p:sp>
      <p:pic>
        <p:nvPicPr>
          <p:cNvPr id="31" name="İçerik Yer Tutucusu 30">
            <a:extLst>
              <a:ext uri="{FF2B5EF4-FFF2-40B4-BE49-F238E27FC236}">
                <a16:creationId xmlns:a16="http://schemas.microsoft.com/office/drawing/2014/main" id="{BABE6BC3-6BDE-7D26-21FC-5A48DF413288}"/>
              </a:ext>
            </a:extLst>
          </p:cNvPr>
          <p:cNvPicPr>
            <a:picLocks noGrp="1" noChangeAspect="1"/>
          </p:cNvPicPr>
          <p:nvPr>
            <p:ph idx="1"/>
          </p:nvPr>
        </p:nvPicPr>
        <p:blipFill>
          <a:blip r:embed="rId5" cstate="hqprint">
            <a:extLst>
              <a:ext uri="{28A0092B-C50C-407E-A947-70E740481C1C}">
                <a14:useLocalDpi xmlns:a14="http://schemas.microsoft.com/office/drawing/2010/main" val="0"/>
              </a:ext>
            </a:extLst>
          </a:blip>
          <a:stretch>
            <a:fillRect/>
          </a:stretch>
        </p:blipFill>
        <p:spPr>
          <a:xfrm>
            <a:off x="6060867" y="2172248"/>
            <a:ext cx="1377726" cy="2793725"/>
          </a:xfrm>
        </p:spPr>
      </p:pic>
      <p:sp>
        <p:nvSpPr>
          <p:cNvPr id="1027" name="Dikdörtgen 1026">
            <a:extLst>
              <a:ext uri="{FF2B5EF4-FFF2-40B4-BE49-F238E27FC236}">
                <a16:creationId xmlns:a16="http://schemas.microsoft.com/office/drawing/2014/main" id="{F9263EA4-3160-1FFB-666D-1D1152D8C67A}"/>
              </a:ext>
            </a:extLst>
          </p:cNvPr>
          <p:cNvSpPr/>
          <p:nvPr/>
        </p:nvSpPr>
        <p:spPr>
          <a:xfrm>
            <a:off x="1336178" y="5450603"/>
            <a:ext cx="1133856" cy="27432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1872</a:t>
            </a:r>
          </a:p>
        </p:txBody>
      </p:sp>
      <p:sp>
        <p:nvSpPr>
          <p:cNvPr id="1029" name="Başlık 8">
            <a:extLst>
              <a:ext uri="{FF2B5EF4-FFF2-40B4-BE49-F238E27FC236}">
                <a16:creationId xmlns:a16="http://schemas.microsoft.com/office/drawing/2014/main" id="{6276F408-C59F-5B6F-245E-4C8858F30E8A}"/>
              </a:ext>
            </a:extLst>
          </p:cNvPr>
          <p:cNvSpPr txBox="1">
            <a:spLocks/>
          </p:cNvSpPr>
          <p:nvPr/>
        </p:nvSpPr>
        <p:spPr>
          <a:xfrm>
            <a:off x="4683564" y="993921"/>
            <a:ext cx="3119985" cy="711986"/>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sz="2800" b="1" dirty="0">
                <a:solidFill>
                  <a:srgbClr val="002060"/>
                </a:solidFill>
              </a:rPr>
              <a:t>Akademik Personel</a:t>
            </a:r>
          </a:p>
        </p:txBody>
      </p:sp>
      <p:pic>
        <p:nvPicPr>
          <p:cNvPr id="1033" name="Resim 1032">
            <a:extLst>
              <a:ext uri="{FF2B5EF4-FFF2-40B4-BE49-F238E27FC236}">
                <a16:creationId xmlns:a16="http://schemas.microsoft.com/office/drawing/2014/main" id="{1A7794F6-0EB1-59C6-E300-864FDB1627B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63052" y="2181392"/>
            <a:ext cx="1432948" cy="2793725"/>
          </a:xfrm>
          <a:prstGeom prst="rect">
            <a:avLst/>
          </a:prstGeom>
        </p:spPr>
      </p:pic>
      <p:sp>
        <p:nvSpPr>
          <p:cNvPr id="1035" name="Dikdörtgen 1034">
            <a:extLst>
              <a:ext uri="{FF2B5EF4-FFF2-40B4-BE49-F238E27FC236}">
                <a16:creationId xmlns:a16="http://schemas.microsoft.com/office/drawing/2014/main" id="{F2DA5CC4-8D09-3C2A-D190-8CE589C20079}"/>
              </a:ext>
            </a:extLst>
          </p:cNvPr>
          <p:cNvSpPr/>
          <p:nvPr/>
        </p:nvSpPr>
        <p:spPr>
          <a:xfrm>
            <a:off x="4927011" y="5453762"/>
            <a:ext cx="1133856" cy="27432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80</a:t>
            </a:r>
          </a:p>
        </p:txBody>
      </p:sp>
      <p:sp>
        <p:nvSpPr>
          <p:cNvPr id="1036" name="Dikdörtgen 1035">
            <a:extLst>
              <a:ext uri="{FF2B5EF4-FFF2-40B4-BE49-F238E27FC236}">
                <a16:creationId xmlns:a16="http://schemas.microsoft.com/office/drawing/2014/main" id="{6EA9FA38-8835-8FAD-09F0-CF353F8AFBC1}"/>
              </a:ext>
            </a:extLst>
          </p:cNvPr>
          <p:cNvSpPr/>
          <p:nvPr/>
        </p:nvSpPr>
        <p:spPr>
          <a:xfrm>
            <a:off x="6350746" y="5450603"/>
            <a:ext cx="1133856" cy="27432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45</a:t>
            </a:r>
          </a:p>
        </p:txBody>
      </p:sp>
      <p:sp>
        <p:nvSpPr>
          <p:cNvPr id="1037" name="Başlık 8">
            <a:extLst>
              <a:ext uri="{FF2B5EF4-FFF2-40B4-BE49-F238E27FC236}">
                <a16:creationId xmlns:a16="http://schemas.microsoft.com/office/drawing/2014/main" id="{3D94D211-8074-E74C-7F5D-A6BC1C65FF13}"/>
              </a:ext>
            </a:extLst>
          </p:cNvPr>
          <p:cNvSpPr txBox="1">
            <a:spLocks/>
          </p:cNvSpPr>
          <p:nvPr/>
        </p:nvSpPr>
        <p:spPr>
          <a:xfrm>
            <a:off x="8184858" y="993921"/>
            <a:ext cx="3119985" cy="711986"/>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sz="2800" b="1" dirty="0">
                <a:solidFill>
                  <a:srgbClr val="002060"/>
                </a:solidFill>
              </a:rPr>
              <a:t>İdari Personel</a:t>
            </a:r>
          </a:p>
        </p:txBody>
      </p:sp>
      <p:pic>
        <p:nvPicPr>
          <p:cNvPr id="1044" name="Resim 1043">
            <a:extLst>
              <a:ext uri="{FF2B5EF4-FFF2-40B4-BE49-F238E27FC236}">
                <a16:creationId xmlns:a16="http://schemas.microsoft.com/office/drawing/2014/main" id="{155A75F9-5404-F11A-2A52-3D579D3EF48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08441" y="2065902"/>
            <a:ext cx="963775" cy="2900071"/>
          </a:xfrm>
          <a:prstGeom prst="rect">
            <a:avLst/>
          </a:prstGeom>
        </p:spPr>
      </p:pic>
      <p:pic>
        <p:nvPicPr>
          <p:cNvPr id="1046" name="Resim 1045">
            <a:extLst>
              <a:ext uri="{FF2B5EF4-FFF2-40B4-BE49-F238E27FC236}">
                <a16:creationId xmlns:a16="http://schemas.microsoft.com/office/drawing/2014/main" id="{54906106-DDDB-758E-F504-43FA66603E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3580" y="2123983"/>
            <a:ext cx="1432948" cy="2908544"/>
          </a:xfrm>
          <a:prstGeom prst="rect">
            <a:avLst/>
          </a:prstGeom>
        </p:spPr>
      </p:pic>
      <p:sp>
        <p:nvSpPr>
          <p:cNvPr id="1047" name="Dikdörtgen 1046">
            <a:extLst>
              <a:ext uri="{FF2B5EF4-FFF2-40B4-BE49-F238E27FC236}">
                <a16:creationId xmlns:a16="http://schemas.microsoft.com/office/drawing/2014/main" id="{EC650974-C34F-60DF-9984-786D0B18CDD5}"/>
              </a:ext>
            </a:extLst>
          </p:cNvPr>
          <p:cNvSpPr/>
          <p:nvPr/>
        </p:nvSpPr>
        <p:spPr>
          <a:xfrm>
            <a:off x="8543126" y="5450603"/>
            <a:ext cx="1133856" cy="27432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8</a:t>
            </a:r>
          </a:p>
        </p:txBody>
      </p:sp>
      <p:sp>
        <p:nvSpPr>
          <p:cNvPr id="1048" name="Dikdörtgen 1047">
            <a:extLst>
              <a:ext uri="{FF2B5EF4-FFF2-40B4-BE49-F238E27FC236}">
                <a16:creationId xmlns:a16="http://schemas.microsoft.com/office/drawing/2014/main" id="{2E44C529-2319-3B0F-83E2-778147075D53}"/>
              </a:ext>
            </a:extLst>
          </p:cNvPr>
          <p:cNvSpPr/>
          <p:nvPr/>
        </p:nvSpPr>
        <p:spPr>
          <a:xfrm>
            <a:off x="9908441" y="5450603"/>
            <a:ext cx="1133856" cy="27432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10</a:t>
            </a:r>
          </a:p>
        </p:txBody>
      </p:sp>
      <p:sp>
        <p:nvSpPr>
          <p:cNvPr id="2" name="Dikdörtgen 1">
            <a:extLst>
              <a:ext uri="{FF2B5EF4-FFF2-40B4-BE49-F238E27FC236}">
                <a16:creationId xmlns:a16="http://schemas.microsoft.com/office/drawing/2014/main" id="{9730CAC1-39BE-5825-2C4C-226ED80A6D95}"/>
              </a:ext>
            </a:extLst>
          </p:cNvPr>
          <p:cNvSpPr/>
          <p:nvPr/>
        </p:nvSpPr>
        <p:spPr>
          <a:xfrm>
            <a:off x="2026174" y="5990026"/>
            <a:ext cx="1133856" cy="274320"/>
          </a:xfrm>
          <a:prstGeom prst="rect">
            <a:avLst/>
          </a:prstGeom>
          <a:solidFill>
            <a:schemeClr val="accent6">
              <a:lumMod val="60000"/>
              <a:lumOff val="4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2567</a:t>
            </a:r>
          </a:p>
        </p:txBody>
      </p:sp>
      <p:sp>
        <p:nvSpPr>
          <p:cNvPr id="3" name="Dikdörtgen 2">
            <a:extLst>
              <a:ext uri="{FF2B5EF4-FFF2-40B4-BE49-F238E27FC236}">
                <a16:creationId xmlns:a16="http://schemas.microsoft.com/office/drawing/2014/main" id="{0E5623A2-F073-5623-F971-D7E623B437DB}"/>
              </a:ext>
            </a:extLst>
          </p:cNvPr>
          <p:cNvSpPr/>
          <p:nvPr/>
        </p:nvSpPr>
        <p:spPr>
          <a:xfrm>
            <a:off x="5615874" y="5990026"/>
            <a:ext cx="1133856" cy="274320"/>
          </a:xfrm>
          <a:prstGeom prst="rect">
            <a:avLst/>
          </a:prstGeom>
          <a:solidFill>
            <a:schemeClr val="accent6">
              <a:lumMod val="60000"/>
              <a:lumOff val="4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125</a:t>
            </a:r>
          </a:p>
        </p:txBody>
      </p:sp>
      <p:sp>
        <p:nvSpPr>
          <p:cNvPr id="5" name="Dikdörtgen 4">
            <a:extLst>
              <a:ext uri="{FF2B5EF4-FFF2-40B4-BE49-F238E27FC236}">
                <a16:creationId xmlns:a16="http://schemas.microsoft.com/office/drawing/2014/main" id="{CB5171C0-DA8E-BF22-8C15-1A8D7BD4BEB6}"/>
              </a:ext>
            </a:extLst>
          </p:cNvPr>
          <p:cNvSpPr/>
          <p:nvPr/>
        </p:nvSpPr>
        <p:spPr>
          <a:xfrm>
            <a:off x="9259600" y="5990026"/>
            <a:ext cx="1133856" cy="274320"/>
          </a:xfrm>
          <a:prstGeom prst="rect">
            <a:avLst/>
          </a:prstGeom>
          <a:solidFill>
            <a:schemeClr val="accent6">
              <a:lumMod val="60000"/>
              <a:lumOff val="4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18</a:t>
            </a:r>
          </a:p>
        </p:txBody>
      </p:sp>
    </p:spTree>
    <p:extLst>
      <p:ext uri="{BB962C8B-B14F-4D97-AF65-F5344CB8AC3E}">
        <p14:creationId xmlns:p14="http://schemas.microsoft.com/office/powerpoint/2010/main" val="393013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0C5EA-389B-D26A-D2B1-9B7B36B2B8F7}"/>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2B975FD8-5EEA-A8E9-F982-B3D8C14E07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58692" y="125241"/>
            <a:ext cx="874616" cy="868680"/>
          </a:xfrm>
          <a:prstGeom prst="rect">
            <a:avLst/>
          </a:prstGeom>
        </p:spPr>
      </p:pic>
      <p:sp>
        <p:nvSpPr>
          <p:cNvPr id="1029" name="Başlık 8">
            <a:extLst>
              <a:ext uri="{FF2B5EF4-FFF2-40B4-BE49-F238E27FC236}">
                <a16:creationId xmlns:a16="http://schemas.microsoft.com/office/drawing/2014/main" id="{97EF5A87-FCAA-20CF-698D-A475A2AEB1CB}"/>
              </a:ext>
            </a:extLst>
          </p:cNvPr>
          <p:cNvSpPr txBox="1">
            <a:spLocks/>
          </p:cNvSpPr>
          <p:nvPr/>
        </p:nvSpPr>
        <p:spPr>
          <a:xfrm>
            <a:off x="1102164" y="993921"/>
            <a:ext cx="10127811" cy="711986"/>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sz="3200" b="1" dirty="0">
                <a:solidFill>
                  <a:srgbClr val="002060"/>
                </a:solidFill>
              </a:rPr>
              <a:t>Öğretim Elemanı Başına Düşen Öğrenci Sayısı</a:t>
            </a:r>
          </a:p>
        </p:txBody>
      </p:sp>
      <p:graphicFrame>
        <p:nvGraphicFramePr>
          <p:cNvPr id="7" name="Chart 6">
            <a:extLst>
              <a:ext uri="{FF2B5EF4-FFF2-40B4-BE49-F238E27FC236}">
                <a16:creationId xmlns:a16="http://schemas.microsoft.com/office/drawing/2014/main" id="{24F87697-FA36-5B0A-C9C6-56F3A03B6459}"/>
              </a:ext>
            </a:extLst>
          </p:cNvPr>
          <p:cNvGraphicFramePr/>
          <p:nvPr>
            <p:extLst>
              <p:ext uri="{D42A27DB-BD31-4B8C-83A1-F6EECF244321}">
                <p14:modId xmlns:p14="http://schemas.microsoft.com/office/powerpoint/2010/main" val="1083074876"/>
              </p:ext>
            </p:extLst>
          </p:nvPr>
        </p:nvGraphicFramePr>
        <p:xfrm>
          <a:off x="368709" y="1705908"/>
          <a:ext cx="11823291" cy="5152092"/>
        </p:xfrm>
        <a:graphic>
          <a:graphicData uri="http://schemas.openxmlformats.org/drawingml/2006/chart">
            <c:chart xmlns:c="http://schemas.openxmlformats.org/drawingml/2006/chart" xmlns:r="http://schemas.openxmlformats.org/officeDocument/2006/relationships" r:id="rId4"/>
          </a:graphicData>
        </a:graphic>
      </p:graphicFrame>
      <p:sp>
        <p:nvSpPr>
          <p:cNvPr id="2" name="Rounded Rectangle 1">
            <a:extLst>
              <a:ext uri="{FF2B5EF4-FFF2-40B4-BE49-F238E27FC236}">
                <a16:creationId xmlns:a16="http://schemas.microsoft.com/office/drawing/2014/main" id="{08630DF8-F263-EDFB-717D-D82DE647413A}"/>
              </a:ext>
            </a:extLst>
          </p:cNvPr>
          <p:cNvSpPr/>
          <p:nvPr/>
        </p:nvSpPr>
        <p:spPr>
          <a:xfrm>
            <a:off x="3458817" y="1705907"/>
            <a:ext cx="7527235" cy="16203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u="sng" dirty="0">
                <a:latin typeface="Times New Roman" panose="02020603050405020304" pitchFamily="18" charset="0"/>
                <a:ea typeface="Aptos" panose="020B0004020202020204" pitchFamily="34" charset="0"/>
              </a:rPr>
              <a:t>2023 Yılı Sunumları Sonrasında Hazırlanan Raporda;</a:t>
            </a:r>
            <a:endParaRPr lang="tr-TR" sz="1800" b="1" u="sng" dirty="0">
              <a:effectLst/>
              <a:latin typeface="Times New Roman" panose="02020603050405020304" pitchFamily="18" charset="0"/>
              <a:ea typeface="Aptos" panose="020B0004020202020204" pitchFamily="34" charset="0"/>
            </a:endParaRPr>
          </a:p>
          <a:p>
            <a:pPr algn="ctr"/>
            <a:r>
              <a:rPr lang="tr-TR" sz="1800" dirty="0">
                <a:effectLst/>
                <a:latin typeface="Times New Roman" panose="02020603050405020304" pitchFamily="18" charset="0"/>
                <a:ea typeface="Aptos" panose="020B0004020202020204" pitchFamily="34" charset="0"/>
              </a:rPr>
              <a:t>Eğitim Fakültesi Birim Faaliyet Raporu'nun sunumunda özellikle belirttiğimiz öğretim elemanı başına 74 öğrenci düşen bölümler için bir çözüm önerisi üretilebilirse çok memnun oluruz. Daha önceki yıllarda da aynı durum söz konusuydu ama bu konuda bir iyileştirme de yapılmadı maalesef.</a:t>
            </a:r>
            <a:endParaRPr lang="en-TR" dirty="0"/>
          </a:p>
        </p:txBody>
      </p:sp>
    </p:spTree>
    <p:extLst>
      <p:ext uri="{BB962C8B-B14F-4D97-AF65-F5344CB8AC3E}">
        <p14:creationId xmlns:p14="http://schemas.microsoft.com/office/powerpoint/2010/main" val="13049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443C9-101D-855E-DF95-C1AF15725811}"/>
              </a:ext>
            </a:extLst>
          </p:cNvPr>
          <p:cNvSpPr>
            <a:spLocks noGrp="1"/>
          </p:cNvSpPr>
          <p:nvPr>
            <p:ph type="title"/>
          </p:nvPr>
        </p:nvSpPr>
        <p:spPr>
          <a:xfrm>
            <a:off x="1232676" y="737291"/>
            <a:ext cx="4480420" cy="1325563"/>
          </a:xfrm>
        </p:spPr>
        <p:txBody>
          <a:bodyPr>
            <a:normAutofit/>
          </a:bodyPr>
          <a:lstStyle/>
          <a:p>
            <a:r>
              <a:rPr lang="tr-TR" sz="3600" b="1" dirty="0">
                <a:solidFill>
                  <a:srgbClr val="002060"/>
                </a:solidFill>
              </a:rPr>
              <a:t>Yayın Performansı</a:t>
            </a:r>
          </a:p>
        </p:txBody>
      </p:sp>
      <p:pic>
        <p:nvPicPr>
          <p:cNvPr id="5" name="Resim 4">
            <a:extLst>
              <a:ext uri="{FF2B5EF4-FFF2-40B4-BE49-F238E27FC236}">
                <a16:creationId xmlns:a16="http://schemas.microsoft.com/office/drawing/2014/main" id="{073757B0-8B4D-38EF-11D8-F734002B27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89172" y="194104"/>
            <a:ext cx="874616" cy="868680"/>
          </a:xfrm>
          <a:prstGeom prst="rect">
            <a:avLst/>
          </a:prstGeom>
        </p:spPr>
      </p:pic>
      <p:graphicFrame>
        <p:nvGraphicFramePr>
          <p:cNvPr id="8" name="Table 7">
            <a:extLst>
              <a:ext uri="{FF2B5EF4-FFF2-40B4-BE49-F238E27FC236}">
                <a16:creationId xmlns:a16="http://schemas.microsoft.com/office/drawing/2014/main" id="{89C7183D-F14F-ED6F-D877-E92B9D2764A3}"/>
              </a:ext>
            </a:extLst>
          </p:cNvPr>
          <p:cNvGraphicFramePr>
            <a:graphicFrameLocks noGrp="1"/>
          </p:cNvGraphicFramePr>
          <p:nvPr>
            <p:extLst>
              <p:ext uri="{D42A27DB-BD31-4B8C-83A1-F6EECF244321}">
                <p14:modId xmlns:p14="http://schemas.microsoft.com/office/powerpoint/2010/main" val="3394897133"/>
              </p:ext>
            </p:extLst>
          </p:nvPr>
        </p:nvGraphicFramePr>
        <p:xfrm>
          <a:off x="1061884" y="1828800"/>
          <a:ext cx="10545098" cy="4439266"/>
        </p:xfrm>
        <a:graphic>
          <a:graphicData uri="http://schemas.openxmlformats.org/drawingml/2006/table">
            <a:tbl>
              <a:tblPr>
                <a:tableStyleId>{5202B0CA-FC54-4496-8BCA-5EF66A818D29}</a:tableStyleId>
              </a:tblPr>
              <a:tblGrid>
                <a:gridCol w="7483619">
                  <a:extLst>
                    <a:ext uri="{9D8B030D-6E8A-4147-A177-3AD203B41FA5}">
                      <a16:colId xmlns:a16="http://schemas.microsoft.com/office/drawing/2014/main" val="3767016705"/>
                    </a:ext>
                  </a:extLst>
                </a:gridCol>
                <a:gridCol w="1020493">
                  <a:extLst>
                    <a:ext uri="{9D8B030D-6E8A-4147-A177-3AD203B41FA5}">
                      <a16:colId xmlns:a16="http://schemas.microsoft.com/office/drawing/2014/main" val="3590244534"/>
                    </a:ext>
                  </a:extLst>
                </a:gridCol>
                <a:gridCol w="1020493">
                  <a:extLst>
                    <a:ext uri="{9D8B030D-6E8A-4147-A177-3AD203B41FA5}">
                      <a16:colId xmlns:a16="http://schemas.microsoft.com/office/drawing/2014/main" val="696308917"/>
                    </a:ext>
                  </a:extLst>
                </a:gridCol>
                <a:gridCol w="1020493">
                  <a:extLst>
                    <a:ext uri="{9D8B030D-6E8A-4147-A177-3AD203B41FA5}">
                      <a16:colId xmlns:a16="http://schemas.microsoft.com/office/drawing/2014/main" val="1594009676"/>
                    </a:ext>
                  </a:extLst>
                </a:gridCol>
              </a:tblGrid>
              <a:tr h="341482">
                <a:tc>
                  <a:txBody>
                    <a:bodyPr/>
                    <a:lstStyle/>
                    <a:p>
                      <a:pPr algn="ctr" fontAlgn="ctr"/>
                      <a:r>
                        <a:rPr lang="en-TR" sz="2000" u="none" strike="noStrike" dirty="0">
                          <a:effectLst/>
                        </a:rPr>
                        <a:t> </a:t>
                      </a:r>
                      <a:endParaRPr lang="en-T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ctr"/>
                      <a:r>
                        <a:rPr lang="en-TR" sz="2000" b="1" u="none" strike="noStrike" dirty="0">
                          <a:effectLst/>
                        </a:rPr>
                        <a:t>2022</a:t>
                      </a:r>
                      <a:endParaRPr lang="en-T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ctr"/>
                      <a:r>
                        <a:rPr lang="en-TR" sz="2000" b="1" u="none" strike="noStrike" dirty="0">
                          <a:effectLst/>
                        </a:rPr>
                        <a:t>2023</a:t>
                      </a:r>
                      <a:endParaRPr lang="en-T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ctr"/>
                      <a:r>
                        <a:rPr lang="en-TR" sz="2000" b="1" u="none" strike="noStrike" dirty="0">
                          <a:effectLst/>
                        </a:rPr>
                        <a:t>2024</a:t>
                      </a:r>
                      <a:endParaRPr lang="en-T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4259734420"/>
                  </a:ext>
                </a:extLst>
              </a:tr>
              <a:tr h="341482">
                <a:tc>
                  <a:txBody>
                    <a:bodyPr/>
                    <a:lstStyle/>
                    <a:p>
                      <a:pPr algn="l" fontAlgn="b"/>
                      <a:r>
                        <a:rPr lang="en-US" sz="2000" u="none" strike="noStrike" dirty="0">
                          <a:effectLst/>
                        </a:rPr>
                        <a:t>SCI-SSCI-AHCI </a:t>
                      </a:r>
                      <a:r>
                        <a:rPr lang="en-US" sz="2000" u="none" strike="noStrike" dirty="0" err="1">
                          <a:effectLst/>
                        </a:rPr>
                        <a:t>Kapsamaındaki</a:t>
                      </a:r>
                      <a:r>
                        <a:rPr lang="en-US" sz="2000" u="none" strike="noStrike" dirty="0">
                          <a:effectLst/>
                        </a:rPr>
                        <a:t> </a:t>
                      </a:r>
                      <a:r>
                        <a:rPr lang="en-US" sz="2000" u="none" strike="noStrike" dirty="0" err="1">
                          <a:effectLst/>
                        </a:rPr>
                        <a:t>Dergilerde</a:t>
                      </a:r>
                      <a:r>
                        <a:rPr lang="en-US" sz="2000" u="none" strike="noStrike" dirty="0">
                          <a:effectLst/>
                        </a:rPr>
                        <a:t> </a:t>
                      </a:r>
                      <a:r>
                        <a:rPr lang="en-US" sz="2000" u="none" strike="noStrike" dirty="0" err="1">
                          <a:effectLst/>
                        </a:rPr>
                        <a:t>Yayınlanan</a:t>
                      </a:r>
                      <a:r>
                        <a:rPr lang="en-US" sz="2000" u="none" strike="noStrike" dirty="0">
                          <a:effectLst/>
                        </a:rPr>
                        <a:t> </a:t>
                      </a:r>
                      <a:r>
                        <a:rPr lang="en-US" sz="2000" u="none" strike="noStrike" dirty="0" err="1">
                          <a:effectLst/>
                        </a:rPr>
                        <a:t>Makaleler</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19</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17</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23</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1930211839"/>
                  </a:ext>
                </a:extLst>
              </a:tr>
              <a:tr h="341482">
                <a:tc>
                  <a:txBody>
                    <a:bodyPr/>
                    <a:lstStyle/>
                    <a:p>
                      <a:pPr algn="l" fontAlgn="b"/>
                      <a:r>
                        <a:rPr lang="en-US" sz="2000" u="none" strike="noStrike" dirty="0" err="1">
                          <a:effectLst/>
                        </a:rPr>
                        <a:t>Diğer</a:t>
                      </a:r>
                      <a:r>
                        <a:rPr lang="en-US" sz="2000" u="none" strike="noStrike" dirty="0">
                          <a:effectLst/>
                        </a:rPr>
                        <a:t> </a:t>
                      </a:r>
                      <a:r>
                        <a:rPr lang="en-US" sz="2000" u="none" strike="noStrike" dirty="0" err="1">
                          <a:effectLst/>
                        </a:rPr>
                        <a:t>Uluslararası</a:t>
                      </a:r>
                      <a:r>
                        <a:rPr lang="en-US" sz="2000" u="none" strike="noStrike" dirty="0">
                          <a:effectLst/>
                        </a:rPr>
                        <a:t> </a:t>
                      </a:r>
                      <a:r>
                        <a:rPr lang="en-US" sz="2000" u="none" strike="noStrike" dirty="0" err="1">
                          <a:effectLst/>
                        </a:rPr>
                        <a:t>Dergilerde</a:t>
                      </a:r>
                      <a:r>
                        <a:rPr lang="en-US" sz="2000" u="none" strike="noStrike" dirty="0">
                          <a:effectLst/>
                        </a:rPr>
                        <a:t> </a:t>
                      </a:r>
                      <a:r>
                        <a:rPr lang="en-US" sz="2000" u="none" strike="noStrike" dirty="0" err="1">
                          <a:effectLst/>
                        </a:rPr>
                        <a:t>Yayınlanan</a:t>
                      </a:r>
                      <a:r>
                        <a:rPr lang="en-US" sz="2000" u="none" strike="noStrike" dirty="0">
                          <a:effectLst/>
                        </a:rPr>
                        <a:t> </a:t>
                      </a:r>
                      <a:r>
                        <a:rPr lang="en-US" sz="2000" u="none" strike="noStrike" dirty="0" err="1">
                          <a:effectLst/>
                        </a:rPr>
                        <a:t>Makaleler</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127</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92</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75</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569629852"/>
                  </a:ext>
                </a:extLst>
              </a:tr>
              <a:tr h="341482">
                <a:tc>
                  <a:txBody>
                    <a:bodyPr/>
                    <a:lstStyle/>
                    <a:p>
                      <a:pPr algn="l" fontAlgn="b"/>
                      <a:r>
                        <a:rPr lang="en-US" sz="2000" u="none" strike="noStrike" dirty="0" err="1">
                          <a:effectLst/>
                        </a:rPr>
                        <a:t>Ulusal</a:t>
                      </a:r>
                      <a:r>
                        <a:rPr lang="en-US" sz="2000" u="none" strike="noStrike" dirty="0">
                          <a:effectLst/>
                        </a:rPr>
                        <a:t> </a:t>
                      </a:r>
                      <a:r>
                        <a:rPr lang="en-US" sz="2000" u="none" strike="noStrike" dirty="0" err="1">
                          <a:effectLst/>
                        </a:rPr>
                        <a:t>Makaleler</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41</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50</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46</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792170370"/>
                  </a:ext>
                </a:extLst>
              </a:tr>
              <a:tr h="341482">
                <a:tc>
                  <a:txBody>
                    <a:bodyPr/>
                    <a:lstStyle/>
                    <a:p>
                      <a:pPr algn="l" fontAlgn="b"/>
                      <a:r>
                        <a:rPr lang="en-US" sz="2000" u="none" strike="noStrike" dirty="0" err="1">
                          <a:effectLst/>
                        </a:rPr>
                        <a:t>Uluslararası</a:t>
                      </a:r>
                      <a:r>
                        <a:rPr lang="en-US" sz="2000" u="none" strike="noStrike" dirty="0">
                          <a:effectLst/>
                        </a:rPr>
                        <a:t> </a:t>
                      </a:r>
                      <a:r>
                        <a:rPr lang="en-US" sz="2000" u="none" strike="noStrike" dirty="0" err="1">
                          <a:effectLst/>
                        </a:rPr>
                        <a:t>Bildiriler</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64</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46</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55</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533846756"/>
                  </a:ext>
                </a:extLst>
              </a:tr>
              <a:tr h="341482">
                <a:tc>
                  <a:txBody>
                    <a:bodyPr/>
                    <a:lstStyle/>
                    <a:p>
                      <a:pPr algn="l" fontAlgn="b"/>
                      <a:r>
                        <a:rPr lang="en-US" sz="2000" u="none" strike="noStrike" dirty="0" err="1">
                          <a:effectLst/>
                        </a:rPr>
                        <a:t>Ulusal</a:t>
                      </a:r>
                      <a:r>
                        <a:rPr lang="en-US" sz="2000" u="none" strike="noStrike" dirty="0">
                          <a:effectLst/>
                        </a:rPr>
                        <a:t> </a:t>
                      </a:r>
                      <a:r>
                        <a:rPr lang="en-US" sz="2000" u="none" strike="noStrike" dirty="0" err="1">
                          <a:effectLst/>
                        </a:rPr>
                        <a:t>Bildiriler</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12</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8</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10</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922351287"/>
                  </a:ext>
                </a:extLst>
              </a:tr>
              <a:tr h="341482">
                <a:tc>
                  <a:txBody>
                    <a:bodyPr/>
                    <a:lstStyle/>
                    <a:p>
                      <a:pPr algn="l" fontAlgn="b"/>
                      <a:r>
                        <a:rPr lang="en-US" sz="2000" u="none" strike="noStrike" dirty="0" err="1">
                          <a:effectLst/>
                        </a:rPr>
                        <a:t>Kitap-Kitap</a:t>
                      </a:r>
                      <a:r>
                        <a:rPr lang="en-US" sz="2000" u="none" strike="noStrike" dirty="0">
                          <a:effectLst/>
                        </a:rPr>
                        <a:t> </a:t>
                      </a:r>
                      <a:r>
                        <a:rPr lang="en-US" sz="2000" u="none" strike="noStrike" dirty="0" err="1">
                          <a:effectLst/>
                        </a:rPr>
                        <a:t>Bölümü</a:t>
                      </a:r>
                      <a:r>
                        <a:rPr lang="en-US" sz="2000" u="none" strike="noStrike" dirty="0">
                          <a:effectLst/>
                        </a:rPr>
                        <a:t> </a:t>
                      </a:r>
                      <a:r>
                        <a:rPr lang="en-US" sz="2000" u="none" strike="noStrike" dirty="0" err="1">
                          <a:effectLst/>
                        </a:rPr>
                        <a:t>Yazarlığı</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105</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71</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73</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138656730"/>
                  </a:ext>
                </a:extLst>
              </a:tr>
              <a:tr h="341482">
                <a:tc>
                  <a:txBody>
                    <a:bodyPr/>
                    <a:lstStyle/>
                    <a:p>
                      <a:pPr algn="l" fontAlgn="b"/>
                      <a:r>
                        <a:rPr lang="en-US" sz="2000" u="none" strike="noStrike" dirty="0" err="1">
                          <a:effectLst/>
                        </a:rPr>
                        <a:t>Tamamlanmış</a:t>
                      </a:r>
                      <a:r>
                        <a:rPr lang="en-US" sz="2000" u="none" strike="noStrike" dirty="0">
                          <a:effectLst/>
                        </a:rPr>
                        <a:t> </a:t>
                      </a:r>
                      <a:r>
                        <a:rPr lang="en-US" sz="2000" u="none" strike="noStrike" dirty="0" err="1">
                          <a:effectLst/>
                        </a:rPr>
                        <a:t>Araştırma</a:t>
                      </a:r>
                      <a:r>
                        <a:rPr lang="en-US" sz="2000" u="none" strike="noStrike" dirty="0">
                          <a:effectLst/>
                        </a:rPr>
                        <a:t> </a:t>
                      </a:r>
                      <a:r>
                        <a:rPr lang="en-US" sz="2000" u="none" strike="noStrike" dirty="0" err="1">
                          <a:effectLst/>
                        </a:rPr>
                        <a:t>Projeleri</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1978357986"/>
                  </a:ext>
                </a:extLst>
              </a:tr>
              <a:tr h="341482">
                <a:tc>
                  <a:txBody>
                    <a:bodyPr/>
                    <a:lstStyle/>
                    <a:p>
                      <a:pPr algn="l" fontAlgn="b"/>
                      <a:r>
                        <a:rPr lang="en-US" sz="2000" u="none" strike="noStrike" dirty="0" err="1">
                          <a:effectLst/>
                        </a:rPr>
                        <a:t>Patentler</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1</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331004143"/>
                  </a:ext>
                </a:extLst>
              </a:tr>
              <a:tr h="341482">
                <a:tc>
                  <a:txBody>
                    <a:bodyPr/>
                    <a:lstStyle/>
                    <a:p>
                      <a:pPr algn="l" fontAlgn="b"/>
                      <a:r>
                        <a:rPr lang="en-US" sz="2000" u="none" strike="noStrike">
                          <a:effectLst/>
                        </a:rPr>
                        <a:t>Atıflar</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634</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70</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748</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171749968"/>
                  </a:ext>
                </a:extLst>
              </a:tr>
              <a:tr h="341482">
                <a:tc>
                  <a:txBody>
                    <a:bodyPr/>
                    <a:lstStyle/>
                    <a:p>
                      <a:pPr algn="l" fontAlgn="b"/>
                      <a:r>
                        <a:rPr lang="en-US" sz="2000" u="none" strike="noStrike">
                          <a:effectLst/>
                        </a:rPr>
                        <a:t>Ödüller</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13</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2</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1</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3348232168"/>
                  </a:ext>
                </a:extLst>
              </a:tr>
              <a:tr h="341482">
                <a:tc>
                  <a:txBody>
                    <a:bodyPr/>
                    <a:lstStyle/>
                    <a:p>
                      <a:pPr algn="l" fontAlgn="b"/>
                      <a:r>
                        <a:rPr lang="en-US" sz="2000" u="none" strike="noStrike">
                          <a:effectLst/>
                        </a:rPr>
                        <a:t>Hakemlikler</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a:effectLst/>
                        </a:rPr>
                        <a:t>-</a:t>
                      </a:r>
                      <a:endParaRPr lang="en-T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u="none" strike="noStrike" dirty="0">
                          <a:effectLst/>
                        </a:rPr>
                        <a:t>-</a:t>
                      </a:r>
                      <a:endParaRPr lang="en-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191210822"/>
                  </a:ext>
                </a:extLst>
              </a:tr>
              <a:tr h="341482">
                <a:tc>
                  <a:txBody>
                    <a:bodyPr/>
                    <a:lstStyle/>
                    <a:p>
                      <a:pPr algn="l" fontAlgn="b"/>
                      <a:r>
                        <a:rPr lang="en-US" sz="2000" b="1" u="none" strike="noStrike">
                          <a:effectLst/>
                        </a:rPr>
                        <a:t>TOPLAM</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b="1" u="none" strike="noStrike" dirty="0">
                          <a:effectLst/>
                        </a:rPr>
                        <a:t>1015</a:t>
                      </a:r>
                      <a:endParaRPr lang="en-T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b="1" u="none" strike="noStrike" dirty="0">
                          <a:effectLst/>
                        </a:rPr>
                        <a:t>356</a:t>
                      </a:r>
                      <a:endParaRPr lang="en-T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pPr algn="ctr" fontAlgn="b"/>
                      <a:r>
                        <a:rPr lang="en-TR" sz="2000" b="1" u="none" strike="noStrike" dirty="0">
                          <a:effectLst/>
                        </a:rPr>
                        <a:t>1032</a:t>
                      </a:r>
                      <a:endParaRPr lang="en-T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765861675"/>
                  </a:ext>
                </a:extLst>
              </a:tr>
            </a:tbl>
          </a:graphicData>
        </a:graphic>
      </p:graphicFrame>
    </p:spTree>
    <p:extLst>
      <p:ext uri="{BB962C8B-B14F-4D97-AF65-F5344CB8AC3E}">
        <p14:creationId xmlns:p14="http://schemas.microsoft.com/office/powerpoint/2010/main" val="371290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7AF2-68A3-A970-FDBD-20668913487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80259CC-AB9A-E355-40C8-1EB1F0915FEC}"/>
              </a:ext>
            </a:extLst>
          </p:cNvPr>
          <p:cNvSpPr>
            <a:spLocks noGrp="1"/>
          </p:cNvSpPr>
          <p:nvPr>
            <p:ph type="title"/>
          </p:nvPr>
        </p:nvSpPr>
        <p:spPr>
          <a:xfrm>
            <a:off x="1140204" y="511659"/>
            <a:ext cx="4664978" cy="1325563"/>
          </a:xfrm>
        </p:spPr>
        <p:txBody>
          <a:bodyPr>
            <a:normAutofit/>
          </a:bodyPr>
          <a:lstStyle/>
          <a:p>
            <a:r>
              <a:rPr lang="tr-TR" sz="3600" b="1" dirty="0">
                <a:solidFill>
                  <a:schemeClr val="tx2"/>
                </a:solidFill>
              </a:rPr>
              <a:t>Proje Performansı</a:t>
            </a:r>
          </a:p>
        </p:txBody>
      </p:sp>
      <p:pic>
        <p:nvPicPr>
          <p:cNvPr id="5" name="Resim 4">
            <a:extLst>
              <a:ext uri="{FF2B5EF4-FFF2-40B4-BE49-F238E27FC236}">
                <a16:creationId xmlns:a16="http://schemas.microsoft.com/office/drawing/2014/main" id="{27329434-072D-3B4B-68E0-83C87A61DEB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89172" y="194104"/>
            <a:ext cx="874616" cy="868680"/>
          </a:xfrm>
          <a:prstGeom prst="rect">
            <a:avLst/>
          </a:prstGeom>
        </p:spPr>
      </p:pic>
      <p:graphicFrame>
        <p:nvGraphicFramePr>
          <p:cNvPr id="9" name="Tablo 8">
            <a:extLst>
              <a:ext uri="{FF2B5EF4-FFF2-40B4-BE49-F238E27FC236}">
                <a16:creationId xmlns:a16="http://schemas.microsoft.com/office/drawing/2014/main" id="{09BE0E7C-A5CD-20A2-54A8-FE346B58C9EA}"/>
              </a:ext>
            </a:extLst>
          </p:cNvPr>
          <p:cNvGraphicFramePr>
            <a:graphicFrameLocks noGrp="1"/>
          </p:cNvGraphicFramePr>
          <p:nvPr>
            <p:extLst>
              <p:ext uri="{D42A27DB-BD31-4B8C-83A1-F6EECF244321}">
                <p14:modId xmlns:p14="http://schemas.microsoft.com/office/powerpoint/2010/main" val="1220306157"/>
              </p:ext>
            </p:extLst>
          </p:nvPr>
        </p:nvGraphicFramePr>
        <p:xfrm>
          <a:off x="1237916" y="1937085"/>
          <a:ext cx="10386395" cy="4380449"/>
        </p:xfrm>
        <a:graphic>
          <a:graphicData uri="http://schemas.openxmlformats.org/drawingml/2006/table">
            <a:tbl>
              <a:tblPr firstRow="1" bandRow="1">
                <a:tableStyleId>{00A15C55-8517-42AA-B614-E9B94910E393}</a:tableStyleId>
              </a:tblPr>
              <a:tblGrid>
                <a:gridCol w="1619584">
                  <a:extLst>
                    <a:ext uri="{9D8B030D-6E8A-4147-A177-3AD203B41FA5}">
                      <a16:colId xmlns:a16="http://schemas.microsoft.com/office/drawing/2014/main" val="1262489606"/>
                    </a:ext>
                  </a:extLst>
                </a:gridCol>
                <a:gridCol w="1188720">
                  <a:extLst>
                    <a:ext uri="{9D8B030D-6E8A-4147-A177-3AD203B41FA5}">
                      <a16:colId xmlns:a16="http://schemas.microsoft.com/office/drawing/2014/main" val="137167701"/>
                    </a:ext>
                  </a:extLst>
                </a:gridCol>
                <a:gridCol w="4572000">
                  <a:extLst>
                    <a:ext uri="{9D8B030D-6E8A-4147-A177-3AD203B41FA5}">
                      <a16:colId xmlns:a16="http://schemas.microsoft.com/office/drawing/2014/main" val="3395235957"/>
                    </a:ext>
                  </a:extLst>
                </a:gridCol>
                <a:gridCol w="1143000">
                  <a:extLst>
                    <a:ext uri="{9D8B030D-6E8A-4147-A177-3AD203B41FA5}">
                      <a16:colId xmlns:a16="http://schemas.microsoft.com/office/drawing/2014/main" val="231190471"/>
                    </a:ext>
                  </a:extLst>
                </a:gridCol>
                <a:gridCol w="1863091">
                  <a:extLst>
                    <a:ext uri="{9D8B030D-6E8A-4147-A177-3AD203B41FA5}">
                      <a16:colId xmlns:a16="http://schemas.microsoft.com/office/drawing/2014/main" val="1823761608"/>
                    </a:ext>
                  </a:extLst>
                </a:gridCol>
              </a:tblGrid>
              <a:tr h="717561">
                <a:tc>
                  <a:txBody>
                    <a:bodyPr/>
                    <a:lstStyle/>
                    <a:p>
                      <a:pPr algn="l">
                        <a:lnSpc>
                          <a:spcPct val="107000"/>
                        </a:lnSpc>
                        <a:spcAft>
                          <a:spcPts val="0"/>
                        </a:spcAft>
                      </a:pPr>
                      <a:r>
                        <a:rPr lang="tr-TR" sz="1800" b="1" dirty="0">
                          <a:solidFill>
                            <a:schemeClr val="bg1"/>
                          </a:solidFill>
                          <a:effectLst/>
                        </a:rPr>
                        <a:t>Proje Adı</a:t>
                      </a:r>
                      <a:endParaRPr lang="en-US" sz="1800" b="1" i="0" dirty="0">
                        <a:solidFill>
                          <a:schemeClr val="bg1"/>
                        </a:solidFill>
                        <a:effectLst/>
                        <a:latin typeface="Akrobat Bold" pitchFamily="2" charset="0"/>
                        <a:ea typeface="Calibri" panose="020F0502020204030204" pitchFamily="34" charset="0"/>
                        <a:cs typeface="Calibri" panose="020F0502020204030204" pitchFamily="34" charset="0"/>
                      </a:endParaRPr>
                    </a:p>
                  </a:txBody>
                  <a:tcPr marL="72000" marR="72000" marT="94069" marB="94069" anchor="ctr"/>
                </a:tc>
                <a:tc>
                  <a:txBody>
                    <a:bodyPr/>
                    <a:lstStyle/>
                    <a:p>
                      <a:pPr algn="ctr">
                        <a:lnSpc>
                          <a:spcPct val="107000"/>
                        </a:lnSpc>
                        <a:spcAft>
                          <a:spcPts val="0"/>
                        </a:spcAft>
                      </a:pPr>
                      <a:r>
                        <a:rPr lang="tr-TR" sz="1800" b="1" dirty="0">
                          <a:solidFill>
                            <a:schemeClr val="bg1"/>
                          </a:solidFill>
                          <a:effectLst/>
                        </a:rPr>
                        <a:t>Başlangıç Tarihi</a:t>
                      </a:r>
                      <a:endParaRPr lang="en-US" sz="1800" b="1" i="0" dirty="0">
                        <a:solidFill>
                          <a:schemeClr val="bg1"/>
                        </a:solidFill>
                        <a:effectLst/>
                        <a:latin typeface="Akrobat Bold" pitchFamily="2" charset="0"/>
                        <a:ea typeface="Calibri" panose="020F0502020204030204" pitchFamily="34" charset="0"/>
                        <a:cs typeface="Calibri" panose="020F0502020204030204" pitchFamily="34" charset="0"/>
                      </a:endParaRPr>
                    </a:p>
                  </a:txBody>
                  <a:tcPr marL="72000" marR="72000" marT="94069" marB="94069" anchor="ctr"/>
                </a:tc>
                <a:tc>
                  <a:txBody>
                    <a:bodyPr/>
                    <a:lstStyle/>
                    <a:p>
                      <a:pPr algn="ctr">
                        <a:lnSpc>
                          <a:spcPct val="107000"/>
                        </a:lnSpc>
                        <a:spcAft>
                          <a:spcPts val="0"/>
                        </a:spcAft>
                      </a:pPr>
                      <a:r>
                        <a:rPr lang="tr-TR" sz="1800" b="1" dirty="0">
                          <a:solidFill>
                            <a:schemeClr val="bg1"/>
                          </a:solidFill>
                          <a:effectLst/>
                        </a:rPr>
                        <a:t>Proje Sahibi</a:t>
                      </a:r>
                      <a:endParaRPr lang="en-US" sz="1800" b="1" i="0" dirty="0">
                        <a:solidFill>
                          <a:schemeClr val="bg1"/>
                        </a:solidFill>
                        <a:effectLst/>
                        <a:latin typeface="Akrobat Bold" pitchFamily="2" charset="0"/>
                        <a:ea typeface="Calibri" panose="020F0502020204030204" pitchFamily="34" charset="0"/>
                        <a:cs typeface="Calibri" panose="020F0502020204030204" pitchFamily="34" charset="0"/>
                      </a:endParaRPr>
                    </a:p>
                  </a:txBody>
                  <a:tcPr marL="72000" marR="72000" marT="94069" marB="94069" anchor="ctr"/>
                </a:tc>
                <a:tc>
                  <a:txBody>
                    <a:bodyPr/>
                    <a:lstStyle/>
                    <a:p>
                      <a:pPr algn="ctr">
                        <a:lnSpc>
                          <a:spcPct val="107000"/>
                        </a:lnSpc>
                        <a:spcAft>
                          <a:spcPts val="0"/>
                        </a:spcAft>
                      </a:pPr>
                      <a:r>
                        <a:rPr lang="tr-TR" sz="1800" b="1" dirty="0">
                          <a:solidFill>
                            <a:schemeClr val="bg1"/>
                          </a:solidFill>
                          <a:effectLst/>
                        </a:rPr>
                        <a:t>Proje Süresi</a:t>
                      </a:r>
                      <a:endParaRPr lang="en-US" sz="1800" b="1" i="0" dirty="0">
                        <a:solidFill>
                          <a:schemeClr val="bg1"/>
                        </a:solidFill>
                        <a:effectLst/>
                        <a:latin typeface="Akrobat Bold" pitchFamily="2" charset="0"/>
                        <a:ea typeface="Calibri" panose="020F0502020204030204" pitchFamily="34" charset="0"/>
                        <a:cs typeface="Calibri" panose="020F0502020204030204" pitchFamily="34" charset="0"/>
                      </a:endParaRPr>
                    </a:p>
                  </a:txBody>
                  <a:tcPr marL="72000" marR="72000" marT="94069" marB="94069" anchor="ctr"/>
                </a:tc>
                <a:tc>
                  <a:txBody>
                    <a:bodyPr/>
                    <a:lstStyle/>
                    <a:p>
                      <a:pPr algn="ctr">
                        <a:lnSpc>
                          <a:spcPct val="107000"/>
                        </a:lnSpc>
                        <a:spcAft>
                          <a:spcPts val="0"/>
                        </a:spcAft>
                      </a:pPr>
                      <a:r>
                        <a:rPr lang="tr-TR" sz="1800" b="1" dirty="0">
                          <a:solidFill>
                            <a:schemeClr val="bg1"/>
                          </a:solidFill>
                          <a:effectLst/>
                        </a:rPr>
                        <a:t>Proje Bütçesi</a:t>
                      </a:r>
                      <a:endParaRPr lang="en-US" sz="1800" b="1" i="0" dirty="0">
                        <a:solidFill>
                          <a:schemeClr val="bg1"/>
                        </a:solidFill>
                        <a:effectLst/>
                        <a:latin typeface="Akrobat Bold" pitchFamily="2" charset="0"/>
                        <a:ea typeface="Calibri" panose="020F0502020204030204" pitchFamily="34" charset="0"/>
                        <a:cs typeface="Calibri" panose="020F0502020204030204" pitchFamily="34" charset="0"/>
                      </a:endParaRPr>
                    </a:p>
                  </a:txBody>
                  <a:tcPr marL="72000" marR="72000" marT="94069" marB="94069" anchor="ctr"/>
                </a:tc>
                <a:extLst>
                  <a:ext uri="{0D108BD9-81ED-4DB2-BD59-A6C34878D82A}">
                    <a16:rowId xmlns:a16="http://schemas.microsoft.com/office/drawing/2014/main" val="614769412"/>
                  </a:ext>
                </a:extLst>
              </a:tr>
              <a:tr h="460042">
                <a:tc>
                  <a:txBody>
                    <a:bodyPr/>
                    <a:lstStyle/>
                    <a:p>
                      <a:pPr>
                        <a:lnSpc>
                          <a:spcPct val="107000"/>
                        </a:lnSpc>
                        <a:spcAft>
                          <a:spcPts val="800"/>
                        </a:spcAft>
                      </a:pPr>
                      <a:r>
                        <a:rPr lang="en-US" sz="1600" b="1" i="0" dirty="0">
                          <a:solidFill>
                            <a:srgbClr val="002060"/>
                          </a:solidFill>
                          <a:effectLst/>
                          <a:latin typeface="Akrobat Bold" pitchFamily="2" charset="0"/>
                          <a:ea typeface="Calibri" panose="020F0502020204030204" pitchFamily="34" charset="0"/>
                          <a:cs typeface="Calibri" panose="020F0502020204030204" pitchFamily="34" charset="0"/>
                        </a:rPr>
                        <a:t>HORIZON EUROPE</a:t>
                      </a:r>
                    </a:p>
                  </a:txBody>
                  <a:tcPr marL="188137" marR="7839" marT="94069" marB="94069" anchor="ctr"/>
                </a:tc>
                <a:tc>
                  <a:txBody>
                    <a:bodyPr/>
                    <a:lstStyle/>
                    <a:p>
                      <a:r>
                        <a:rPr lang="tr-TR" dirty="0"/>
                        <a:t>2024-Ocak</a:t>
                      </a:r>
                    </a:p>
                  </a:txBody>
                  <a:tcPr/>
                </a:tc>
                <a:tc>
                  <a:txBody>
                    <a:bodyPr/>
                    <a:lstStyle/>
                    <a:p>
                      <a:r>
                        <a:rPr lang="tr-TR" dirty="0"/>
                        <a:t>Dr. Öğr. Üyesi Orhan </a:t>
                      </a:r>
                      <a:r>
                        <a:rPr lang="tr-TR" dirty="0" err="1"/>
                        <a:t>Curaoğlu</a:t>
                      </a:r>
                      <a:endParaRPr lang="tr-TR" dirty="0"/>
                    </a:p>
                  </a:txBody>
                  <a:tcPr/>
                </a:tc>
                <a:tc>
                  <a:txBody>
                    <a:bodyPr/>
                    <a:lstStyle/>
                    <a:p>
                      <a:r>
                        <a:rPr lang="tr-TR" dirty="0"/>
                        <a:t>24 Ay</a:t>
                      </a:r>
                    </a:p>
                  </a:txBody>
                  <a:tcPr/>
                </a:tc>
                <a:tc>
                  <a:txBody>
                    <a:bodyPr/>
                    <a:lstStyle/>
                    <a:p>
                      <a:r>
                        <a:rPr lang="tr-TR" dirty="0"/>
                        <a:t>€300.000</a:t>
                      </a:r>
                    </a:p>
                  </a:txBody>
                  <a:tcPr/>
                </a:tc>
                <a:extLst>
                  <a:ext uri="{0D108BD9-81ED-4DB2-BD59-A6C34878D82A}">
                    <a16:rowId xmlns:a16="http://schemas.microsoft.com/office/drawing/2014/main" val="2734729418"/>
                  </a:ext>
                </a:extLst>
              </a:tr>
              <a:tr h="460042">
                <a:tc>
                  <a:txBody>
                    <a:bodyPr/>
                    <a:lstStyle/>
                    <a:p>
                      <a:pPr>
                        <a:lnSpc>
                          <a:spcPct val="107000"/>
                        </a:lnSpc>
                        <a:spcAft>
                          <a:spcPts val="800"/>
                        </a:spcAft>
                      </a:pPr>
                      <a:r>
                        <a:rPr lang="en-US" sz="1600" b="1" i="0" dirty="0">
                          <a:solidFill>
                            <a:srgbClr val="002060"/>
                          </a:solidFill>
                          <a:effectLst/>
                          <a:latin typeface="Akrobat Bold" pitchFamily="2" charset="0"/>
                          <a:ea typeface="Calibri" panose="020F0502020204030204" pitchFamily="34" charset="0"/>
                          <a:cs typeface="Calibri" panose="020F0502020204030204" pitchFamily="34" charset="0"/>
                        </a:rPr>
                        <a:t>TUBİTAK 2209</a:t>
                      </a:r>
                    </a:p>
                  </a:txBody>
                  <a:tcPr marL="188137" marR="7839" marT="94069" marB="94069" anchor="ctr"/>
                </a:tc>
                <a:tc>
                  <a:txBody>
                    <a:bodyPr/>
                    <a:lstStyle/>
                    <a:p>
                      <a:r>
                        <a:rPr lang="tr-TR" dirty="0"/>
                        <a:t>2024-Şubat</a:t>
                      </a:r>
                    </a:p>
                  </a:txBody>
                  <a:tcPr/>
                </a:tc>
                <a:tc>
                  <a:txBody>
                    <a:bodyPr/>
                    <a:lstStyle/>
                    <a:p>
                      <a:r>
                        <a:rPr lang="tr-TR" dirty="0"/>
                        <a:t>Doç. Dr. Ümit Başak Bozkurt</a:t>
                      </a:r>
                      <a:br>
                        <a:rPr lang="tr-TR" dirty="0"/>
                      </a:br>
                      <a:r>
                        <a:rPr lang="tr-TR" dirty="0"/>
                        <a:t>Zeynep Öz</a:t>
                      </a:r>
                    </a:p>
                  </a:txBody>
                  <a:tcPr/>
                </a:tc>
                <a:tc>
                  <a:txBody>
                    <a:bodyPr/>
                    <a:lstStyle/>
                    <a:p>
                      <a:r>
                        <a:rPr lang="tr-TR" dirty="0"/>
                        <a:t>10 Ay</a:t>
                      </a:r>
                    </a:p>
                  </a:txBody>
                  <a:tcPr/>
                </a:tc>
                <a:tc>
                  <a:txBody>
                    <a:bodyPr/>
                    <a:lstStyle/>
                    <a:p>
                      <a:r>
                        <a:rPr lang="tr-TR" dirty="0"/>
                        <a:t>4.845,00 TL</a:t>
                      </a:r>
                    </a:p>
                  </a:txBody>
                  <a:tcPr/>
                </a:tc>
                <a:extLst>
                  <a:ext uri="{0D108BD9-81ED-4DB2-BD59-A6C34878D82A}">
                    <a16:rowId xmlns:a16="http://schemas.microsoft.com/office/drawing/2014/main" val="1263084685"/>
                  </a:ext>
                </a:extLst>
              </a:tr>
              <a:tr h="460042">
                <a:tc>
                  <a:txBody>
                    <a:bodyPr/>
                    <a:lstStyle/>
                    <a:p>
                      <a:pPr>
                        <a:lnSpc>
                          <a:spcPct val="107000"/>
                        </a:lnSpc>
                        <a:spcAft>
                          <a:spcPts val="800"/>
                        </a:spcAft>
                      </a:pPr>
                      <a:endParaRPr lang="en-US" sz="1600" b="1" i="0">
                        <a:solidFill>
                          <a:srgbClr val="002060"/>
                        </a:solidFill>
                        <a:effectLst/>
                        <a:latin typeface="Akrobat Bold" pitchFamily="2" charset="0"/>
                        <a:ea typeface="Calibri" panose="020F0502020204030204" pitchFamily="34" charset="0"/>
                        <a:cs typeface="Calibri" panose="020F0502020204030204" pitchFamily="34" charset="0"/>
                      </a:endParaRPr>
                    </a:p>
                  </a:txBody>
                  <a:tcPr marL="188137" marR="7839" marT="94069" marB="94069" anchor="ct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41012488"/>
                  </a:ext>
                </a:extLst>
              </a:tr>
              <a:tr h="411498">
                <a:tc>
                  <a:txBody>
                    <a:bodyPr/>
                    <a:lstStyle/>
                    <a:p>
                      <a:pPr>
                        <a:lnSpc>
                          <a:spcPct val="107000"/>
                        </a:lnSpc>
                        <a:spcAft>
                          <a:spcPts val="800"/>
                        </a:spcAft>
                      </a:pPr>
                      <a:endParaRPr lang="en-US" sz="1600" b="1" i="0" dirty="0">
                        <a:solidFill>
                          <a:srgbClr val="002060"/>
                        </a:solidFill>
                        <a:effectLst/>
                        <a:latin typeface="Akrobat Bold" pitchFamily="2" charset="0"/>
                        <a:ea typeface="Calibri" panose="020F0502020204030204" pitchFamily="34" charset="0"/>
                        <a:cs typeface="Calibri" panose="020F0502020204030204" pitchFamily="34" charset="0"/>
                      </a:endParaRPr>
                    </a:p>
                  </a:txBody>
                  <a:tcPr marL="188137" marR="7839" marT="94069" marB="94069" anchor="ct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3687935286"/>
                  </a:ext>
                </a:extLst>
              </a:tr>
              <a:tr h="460042">
                <a:tc>
                  <a:txBody>
                    <a:bodyPr/>
                    <a:lstStyle/>
                    <a:p>
                      <a:pPr>
                        <a:lnSpc>
                          <a:spcPct val="107000"/>
                        </a:lnSpc>
                        <a:spcAft>
                          <a:spcPts val="800"/>
                        </a:spcAft>
                      </a:pPr>
                      <a:endParaRPr lang="en-US" sz="1600" b="1" i="0" dirty="0">
                        <a:solidFill>
                          <a:srgbClr val="002060"/>
                        </a:solidFill>
                        <a:effectLst/>
                        <a:latin typeface="Akrobat Bold" pitchFamily="2" charset="0"/>
                        <a:ea typeface="Calibri" panose="020F0502020204030204" pitchFamily="34" charset="0"/>
                        <a:cs typeface="Calibri" panose="020F0502020204030204" pitchFamily="34" charset="0"/>
                      </a:endParaRPr>
                    </a:p>
                  </a:txBody>
                  <a:tcPr marL="188137" marR="7839" marT="94069" marB="94069" anchor="ct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606693958"/>
                  </a:ext>
                </a:extLst>
              </a:tr>
              <a:tr h="460042">
                <a:tc>
                  <a:txBody>
                    <a:bodyPr/>
                    <a:lstStyle/>
                    <a:p>
                      <a:pPr>
                        <a:lnSpc>
                          <a:spcPct val="107000"/>
                        </a:lnSpc>
                        <a:spcAft>
                          <a:spcPts val="800"/>
                        </a:spcAft>
                      </a:pPr>
                      <a:endParaRPr lang="en-US" sz="1600" b="1" i="0">
                        <a:solidFill>
                          <a:srgbClr val="002060"/>
                        </a:solidFill>
                        <a:effectLst/>
                        <a:latin typeface="Akrobat Bold" pitchFamily="2" charset="0"/>
                        <a:ea typeface="Calibri" panose="020F0502020204030204" pitchFamily="34" charset="0"/>
                        <a:cs typeface="Calibri" panose="020F0502020204030204" pitchFamily="34" charset="0"/>
                      </a:endParaRPr>
                    </a:p>
                  </a:txBody>
                  <a:tcPr marL="188137" marR="7839" marT="94069" marB="94069" anchor="ct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721469304"/>
                  </a:ext>
                </a:extLst>
              </a:tr>
              <a:tr h="460042">
                <a:tc>
                  <a:txBody>
                    <a:bodyPr/>
                    <a:lstStyle/>
                    <a:p>
                      <a:pPr>
                        <a:lnSpc>
                          <a:spcPct val="107000"/>
                        </a:lnSpc>
                        <a:spcAft>
                          <a:spcPts val="800"/>
                        </a:spcAft>
                      </a:pPr>
                      <a:endParaRPr lang="en-US" sz="1600" b="1" i="0" dirty="0">
                        <a:solidFill>
                          <a:srgbClr val="002060"/>
                        </a:solidFill>
                        <a:effectLst/>
                        <a:latin typeface="Akrobat Bold" pitchFamily="2" charset="0"/>
                        <a:ea typeface="Calibri" panose="020F0502020204030204" pitchFamily="34" charset="0"/>
                        <a:cs typeface="Calibri" panose="020F0502020204030204" pitchFamily="34" charset="0"/>
                      </a:endParaRPr>
                    </a:p>
                  </a:txBody>
                  <a:tcPr marL="188137" marR="7839" marT="94069" marB="94069" anchor="ct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39818322"/>
                  </a:ext>
                </a:extLst>
              </a:tr>
            </a:tbl>
          </a:graphicData>
        </a:graphic>
      </p:graphicFrame>
    </p:spTree>
    <p:extLst>
      <p:ext uri="{BB962C8B-B14F-4D97-AF65-F5344CB8AC3E}">
        <p14:creationId xmlns:p14="http://schemas.microsoft.com/office/powerpoint/2010/main" val="192193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B77708-D088-4584-B8B1-9EF010280839}"/>
              </a:ext>
            </a:extLst>
          </p:cNvPr>
          <p:cNvSpPr>
            <a:spLocks noGrp="1"/>
          </p:cNvSpPr>
          <p:nvPr>
            <p:ph type="title"/>
          </p:nvPr>
        </p:nvSpPr>
        <p:spPr>
          <a:xfrm>
            <a:off x="838200" y="782054"/>
            <a:ext cx="10515600" cy="1325563"/>
          </a:xfrm>
        </p:spPr>
        <p:txBody>
          <a:bodyPr>
            <a:normAutofit/>
          </a:bodyPr>
          <a:lstStyle/>
          <a:p>
            <a:r>
              <a:rPr lang="tr-TR" sz="3600" b="1" dirty="0">
                <a:solidFill>
                  <a:srgbClr val="002060"/>
                </a:solidFill>
              </a:rPr>
              <a:t>Akademik Teşvik (60 ve üzeri puan)</a:t>
            </a:r>
          </a:p>
        </p:txBody>
      </p:sp>
      <p:pic>
        <p:nvPicPr>
          <p:cNvPr id="6" name="Resim 5">
            <a:extLst>
              <a:ext uri="{FF2B5EF4-FFF2-40B4-BE49-F238E27FC236}">
                <a16:creationId xmlns:a16="http://schemas.microsoft.com/office/drawing/2014/main" id="{0823AB36-C953-92E4-2D72-4BEA9C951C4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89172" y="229875"/>
            <a:ext cx="874616" cy="868680"/>
          </a:xfrm>
          <a:prstGeom prst="rect">
            <a:avLst/>
          </a:prstGeom>
        </p:spPr>
      </p:pic>
      <p:graphicFrame>
        <p:nvGraphicFramePr>
          <p:cNvPr id="3" name="Chart 2">
            <a:extLst>
              <a:ext uri="{FF2B5EF4-FFF2-40B4-BE49-F238E27FC236}">
                <a16:creationId xmlns:a16="http://schemas.microsoft.com/office/drawing/2014/main" id="{F7B223A9-70AB-997B-892E-F6BD0D3E831E}"/>
              </a:ext>
            </a:extLst>
          </p:cNvPr>
          <p:cNvGraphicFramePr/>
          <p:nvPr>
            <p:extLst>
              <p:ext uri="{D42A27DB-BD31-4B8C-83A1-F6EECF244321}">
                <p14:modId xmlns:p14="http://schemas.microsoft.com/office/powerpoint/2010/main" val="1401247003"/>
              </p:ext>
            </p:extLst>
          </p:nvPr>
        </p:nvGraphicFramePr>
        <p:xfrm>
          <a:off x="1150375" y="1902542"/>
          <a:ext cx="10058399" cy="4644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610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5845A-CD79-6842-8838-165FF021804D}"/>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03C9CDB0-4E4A-CC06-18F6-ADECA10FAEC3}"/>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10C99039-137F-E549-C497-19D9A3B8E8BC}"/>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810CA48A-2EDD-2D6F-03FE-AD7914932C84}"/>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7FA0239A-68C0-F34D-527A-A1787BAC53CE}"/>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descr="metin, yazı tipi, simge, sembol, daire içeren bir resim&#10;&#10;Açıklama otomatik olarak oluşturuldu">
            <a:extLst>
              <a:ext uri="{FF2B5EF4-FFF2-40B4-BE49-F238E27FC236}">
                <a16:creationId xmlns:a16="http://schemas.microsoft.com/office/drawing/2014/main" id="{CDAF3204-6385-74B8-75EC-F56AA24663E4}"/>
              </a:ext>
            </a:extLst>
          </p:cNvPr>
          <p:cNvPicPr>
            <a:picLocks noChangeAspect="1"/>
          </p:cNvPicPr>
          <p:nvPr/>
        </p:nvPicPr>
        <p:blipFill>
          <a:blip r:embed="rId2"/>
          <a:stretch>
            <a:fillRect/>
          </a:stretch>
        </p:blipFill>
        <p:spPr>
          <a:xfrm>
            <a:off x="457844" y="373683"/>
            <a:ext cx="851584" cy="845768"/>
          </a:xfrm>
          <a:prstGeom prst="rect">
            <a:avLst/>
          </a:prstGeom>
        </p:spPr>
      </p:pic>
      <p:pic>
        <p:nvPicPr>
          <p:cNvPr id="14" name="Resim 2">
            <a:extLst>
              <a:ext uri="{FF2B5EF4-FFF2-40B4-BE49-F238E27FC236}">
                <a16:creationId xmlns:a16="http://schemas.microsoft.com/office/drawing/2014/main" id="{0D461883-2CD5-C5E1-E721-2FD417F05606}"/>
              </a:ext>
            </a:extLst>
          </p:cNvPr>
          <p:cNvPicPr>
            <a:picLocks noChangeAspect="1"/>
          </p:cNvPicPr>
          <p:nvPr/>
        </p:nvPicPr>
        <p:blipFill>
          <a:blip r:embed="rId3"/>
          <a:stretch>
            <a:fillRect/>
          </a:stretch>
        </p:blipFill>
        <p:spPr>
          <a:xfrm>
            <a:off x="1760560" y="926006"/>
            <a:ext cx="2566317" cy="2323977"/>
          </a:xfrm>
          <a:prstGeom prst="rect">
            <a:avLst/>
          </a:prstGeom>
        </p:spPr>
      </p:pic>
      <p:sp>
        <p:nvSpPr>
          <p:cNvPr id="15" name="TextBox 14">
            <a:extLst>
              <a:ext uri="{FF2B5EF4-FFF2-40B4-BE49-F238E27FC236}">
                <a16:creationId xmlns:a16="http://schemas.microsoft.com/office/drawing/2014/main" id="{849C6C20-E6BC-8E7C-64E7-E69FB0C40A2D}"/>
              </a:ext>
            </a:extLst>
          </p:cNvPr>
          <p:cNvSpPr txBox="1"/>
          <p:nvPr/>
        </p:nvSpPr>
        <p:spPr>
          <a:xfrm>
            <a:off x="2085381" y="241657"/>
            <a:ext cx="7600040" cy="584775"/>
          </a:xfrm>
          <a:prstGeom prst="rect">
            <a:avLst/>
          </a:prstGeom>
          <a:noFill/>
        </p:spPr>
        <p:txBody>
          <a:bodyPr wrap="square">
            <a:spAutoFit/>
          </a:bodyPr>
          <a:lstStyle/>
          <a:p>
            <a:r>
              <a:rPr lang="tr-TR" sz="3200" b="1" dirty="0">
                <a:solidFill>
                  <a:srgbClr val="002060"/>
                </a:solidFill>
              </a:rPr>
              <a:t>Akademik Personel Memnuniyet Anketi</a:t>
            </a:r>
            <a:endParaRPr lang="en-TR" sz="3200" b="1" dirty="0">
              <a:solidFill>
                <a:srgbClr val="002060"/>
              </a:solidFill>
            </a:endParaRPr>
          </a:p>
        </p:txBody>
      </p:sp>
      <p:pic>
        <p:nvPicPr>
          <p:cNvPr id="10" name="Picture 9" descr="A screenshot of a computer&#10;&#10;AI-generated content may be incorrect.">
            <a:extLst>
              <a:ext uri="{FF2B5EF4-FFF2-40B4-BE49-F238E27FC236}">
                <a16:creationId xmlns:a16="http://schemas.microsoft.com/office/drawing/2014/main" id="{83C51650-CD55-98FC-3FB7-AB6AAE4A4671}"/>
              </a:ext>
            </a:extLst>
          </p:cNvPr>
          <p:cNvPicPr>
            <a:picLocks noChangeAspect="1"/>
          </p:cNvPicPr>
          <p:nvPr/>
        </p:nvPicPr>
        <p:blipFill>
          <a:blip r:embed="rId4"/>
          <a:stretch>
            <a:fillRect/>
          </a:stretch>
        </p:blipFill>
        <p:spPr>
          <a:xfrm>
            <a:off x="4622763" y="926006"/>
            <a:ext cx="7293933" cy="5245274"/>
          </a:xfrm>
          <a:prstGeom prst="rect">
            <a:avLst/>
          </a:prstGeom>
        </p:spPr>
      </p:pic>
    </p:spTree>
    <p:extLst>
      <p:ext uri="{BB962C8B-B14F-4D97-AF65-F5344CB8AC3E}">
        <p14:creationId xmlns:p14="http://schemas.microsoft.com/office/powerpoint/2010/main" val="109761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FB018-DD91-C2C0-4D32-F1899D64A9CA}"/>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4ED72639-6EE7-A100-DEF8-2D0BA1DAAFF6}"/>
              </a:ext>
            </a:extLst>
          </p:cNvPr>
          <p:cNvSpPr>
            <a:spLocks noChangeAspect="1"/>
          </p:cNvSpPr>
          <p:nvPr/>
        </p:nvSpPr>
        <p:spPr>
          <a:xfrm>
            <a:off x="6712" y="0"/>
            <a:ext cx="1753849" cy="6858000"/>
          </a:xfrm>
          <a:prstGeom prst="rect">
            <a:avLst/>
          </a:prstGeom>
          <a:solidFill>
            <a:srgbClr val="002F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lide Number">
            <a:extLst>
              <a:ext uri="{FF2B5EF4-FFF2-40B4-BE49-F238E27FC236}">
                <a16:creationId xmlns:a16="http://schemas.microsoft.com/office/drawing/2014/main" id="{30F78290-6157-EABE-BEE3-15BE785BC34F}"/>
              </a:ext>
            </a:extLst>
          </p:cNvPr>
          <p:cNvSpPr txBox="1">
            <a:spLocks/>
          </p:cNvSpPr>
          <p:nvPr/>
        </p:nvSpPr>
        <p:spPr>
          <a:xfrm>
            <a:off x="673002" y="6107795"/>
            <a:ext cx="275717" cy="390491"/>
          </a:xfrm>
          <a:prstGeom prst="rect">
            <a:avLst/>
          </a:prstGeom>
          <a:extLst>
            <a:ext uri="{C572A759-6A51-4108-AA02-DFA0A04FC94B}">
              <ma14:wrappingTextBoxFlag xmlns:ma14="http://schemas.microsoft.com/office/mac/drawingml/2011/main" xmlns="" val="1"/>
            </a:ext>
          </a:extLst>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solidFill>
                <a:srgbClr val="00A2E0"/>
              </a:solidFill>
              <a:latin typeface="Tahoma" panose="020B0604030504040204" pitchFamily="34" charset="0"/>
              <a:ea typeface="Tahoma" panose="020B0604030504040204" pitchFamily="34" charset="0"/>
              <a:cs typeface="Tahoma" panose="020B0604030504040204" pitchFamily="34" charset="0"/>
            </a:endParaRPr>
          </a:p>
        </p:txBody>
      </p:sp>
      <p:sp>
        <p:nvSpPr>
          <p:cNvPr id="8" name="Image Guidelines">
            <a:extLst>
              <a:ext uri="{FF2B5EF4-FFF2-40B4-BE49-F238E27FC236}">
                <a16:creationId xmlns:a16="http://schemas.microsoft.com/office/drawing/2014/main" id="{C290662B-8F6E-62D1-1481-0775644DFFC6}"/>
              </a:ext>
            </a:extLst>
          </p:cNvPr>
          <p:cNvSpPr txBox="1">
            <a:spLocks/>
          </p:cNvSpPr>
          <p:nvPr/>
        </p:nvSpPr>
        <p:spPr>
          <a:xfrm rot="16200000">
            <a:off x="-1656848" y="3255857"/>
            <a:ext cx="5080970" cy="421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solidFill>
                  <a:srgbClr val="00A2E0"/>
                </a:solidFill>
                <a:latin typeface="Arial" charset="0"/>
                <a:ea typeface="Arial" charset="0"/>
                <a:cs typeface="Arial" charset="0"/>
                <a:sym typeface="Roboto Light"/>
              </a:rPr>
              <a:t>Bolu Abant İzzet Baysal Üniversitesi</a:t>
            </a:r>
            <a:endParaRPr lang="tr-TR" sz="1200" dirty="0">
              <a:solidFill>
                <a:srgbClr val="00A2E0"/>
              </a:solidFill>
              <a:latin typeface="Arial" charset="0"/>
              <a:ea typeface="Arial" charset="0"/>
              <a:cs typeface="Arial" charset="0"/>
            </a:endParaRPr>
          </a:p>
        </p:txBody>
      </p:sp>
      <p:sp>
        <p:nvSpPr>
          <p:cNvPr id="9" name="Tek Köşesi Yuvarlatılmış Dikdörtgen 8">
            <a:extLst>
              <a:ext uri="{FF2B5EF4-FFF2-40B4-BE49-F238E27FC236}">
                <a16:creationId xmlns:a16="http://schemas.microsoft.com/office/drawing/2014/main" id="{A1E32FE1-A84A-DC74-52DE-E621326A4D9C}"/>
              </a:ext>
            </a:extLst>
          </p:cNvPr>
          <p:cNvSpPr/>
          <p:nvPr/>
        </p:nvSpPr>
        <p:spPr>
          <a:xfrm flipH="1">
            <a:off x="7687078" y="6498286"/>
            <a:ext cx="4504921" cy="359713"/>
          </a:xfrm>
          <a:prstGeom prst="round1Rect">
            <a:avLst/>
          </a:prstGeom>
          <a:solidFill>
            <a:srgbClr val="077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TextBox 3">
            <a:extLst>
              <a:ext uri="{FF2B5EF4-FFF2-40B4-BE49-F238E27FC236}">
                <a16:creationId xmlns:a16="http://schemas.microsoft.com/office/drawing/2014/main" id="{D01D6BE2-1982-0105-D497-E2AE37089F86}"/>
              </a:ext>
            </a:extLst>
          </p:cNvPr>
          <p:cNvSpPr txBox="1"/>
          <p:nvPr/>
        </p:nvSpPr>
        <p:spPr>
          <a:xfrm>
            <a:off x="1975718" y="1124657"/>
            <a:ext cx="9092145" cy="52595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rPr>
              <a:t>Öğretim</a:t>
            </a:r>
            <a:r>
              <a:rPr lang="en-US" sz="2400" dirty="0">
                <a:solidFill>
                  <a:srgbClr val="002060"/>
                </a:solidFill>
              </a:rPr>
              <a:t> </a:t>
            </a:r>
            <a:r>
              <a:rPr lang="en-US" sz="2400" dirty="0" err="1">
                <a:solidFill>
                  <a:srgbClr val="002060"/>
                </a:solidFill>
              </a:rPr>
              <a:t>elemanlarının</a:t>
            </a:r>
            <a:r>
              <a:rPr lang="en-US" sz="2400" dirty="0">
                <a:solidFill>
                  <a:srgbClr val="002060"/>
                </a:solidFill>
              </a:rPr>
              <a:t> </a:t>
            </a:r>
            <a:r>
              <a:rPr lang="en-US" sz="2400" dirty="0" err="1">
                <a:solidFill>
                  <a:srgbClr val="002060"/>
                </a:solidFill>
              </a:rPr>
              <a:t>odaları</a:t>
            </a:r>
            <a:r>
              <a:rPr lang="en-US" sz="2400" dirty="0">
                <a:solidFill>
                  <a:srgbClr val="002060"/>
                </a:solidFill>
              </a:rPr>
              <a:t> </a:t>
            </a:r>
            <a:r>
              <a:rPr lang="en-US" sz="2400" dirty="0" err="1">
                <a:solidFill>
                  <a:srgbClr val="002060"/>
                </a:solidFill>
              </a:rPr>
              <a:t>ile</a:t>
            </a:r>
            <a:r>
              <a:rPr lang="en-US" sz="2400" dirty="0">
                <a:solidFill>
                  <a:srgbClr val="002060"/>
                </a:solidFill>
              </a:rPr>
              <a:t> </a:t>
            </a:r>
            <a:r>
              <a:rPr lang="en-US" sz="2400" dirty="0" err="1">
                <a:solidFill>
                  <a:srgbClr val="002060"/>
                </a:solidFill>
              </a:rPr>
              <a:t>ilgili</a:t>
            </a:r>
            <a:r>
              <a:rPr lang="en-US" sz="2400" dirty="0">
                <a:solidFill>
                  <a:srgbClr val="002060"/>
                </a:solidFill>
              </a:rPr>
              <a:t> </a:t>
            </a:r>
            <a:r>
              <a:rPr lang="en-US" sz="2400" dirty="0" err="1">
                <a:solidFill>
                  <a:srgbClr val="002060"/>
                </a:solidFill>
              </a:rPr>
              <a:t>düzenleme</a:t>
            </a:r>
            <a:r>
              <a:rPr lang="en-US" sz="2400" dirty="0">
                <a:solidFill>
                  <a:srgbClr val="002060"/>
                </a:solidFill>
              </a:rPr>
              <a:t> </a:t>
            </a:r>
            <a:r>
              <a:rPr lang="en-US" sz="2400" dirty="0" err="1">
                <a:solidFill>
                  <a:srgbClr val="002060"/>
                </a:solidFill>
              </a:rPr>
              <a:t>yapıldı</a:t>
            </a:r>
            <a:r>
              <a:rPr lang="en-US" sz="2400" dirty="0">
                <a:solidFill>
                  <a:srgbClr val="002060"/>
                </a:solidFill>
              </a:rPr>
              <a:t>, </a:t>
            </a:r>
            <a:r>
              <a:rPr lang="en-US" sz="2400" dirty="0" err="1">
                <a:solidFill>
                  <a:srgbClr val="002060"/>
                </a:solidFill>
              </a:rPr>
              <a:t>ancak</a:t>
            </a:r>
            <a:r>
              <a:rPr lang="en-US" sz="2400" dirty="0">
                <a:solidFill>
                  <a:srgbClr val="002060"/>
                </a:solidFill>
              </a:rPr>
              <a:t> </a:t>
            </a:r>
            <a:r>
              <a:rPr lang="en-US" sz="2400" dirty="0" err="1">
                <a:solidFill>
                  <a:srgbClr val="002060"/>
                </a:solidFill>
              </a:rPr>
              <a:t>yetersizlik</a:t>
            </a:r>
            <a:r>
              <a:rPr lang="en-US" sz="2400" dirty="0">
                <a:solidFill>
                  <a:srgbClr val="002060"/>
                </a:solidFill>
              </a:rPr>
              <a:t> </a:t>
            </a:r>
            <a:r>
              <a:rPr lang="en-US" sz="2400" dirty="0" err="1">
                <a:solidFill>
                  <a:srgbClr val="002060"/>
                </a:solidFill>
              </a:rPr>
              <a:t>nedeniyle</a:t>
            </a:r>
            <a:r>
              <a:rPr lang="en-US" sz="2400" dirty="0">
                <a:solidFill>
                  <a:srgbClr val="002060"/>
                </a:solidFill>
              </a:rPr>
              <a:t> </a:t>
            </a:r>
            <a:r>
              <a:rPr lang="en-US" sz="2400" dirty="0" err="1">
                <a:solidFill>
                  <a:srgbClr val="002060"/>
                </a:solidFill>
              </a:rPr>
              <a:t>istenilen</a:t>
            </a:r>
            <a:r>
              <a:rPr lang="en-US" sz="2400" dirty="0">
                <a:solidFill>
                  <a:srgbClr val="002060"/>
                </a:solidFill>
              </a:rPr>
              <a:t> </a:t>
            </a:r>
            <a:r>
              <a:rPr lang="en-US" sz="2400" dirty="0" err="1">
                <a:solidFill>
                  <a:srgbClr val="002060"/>
                </a:solidFill>
              </a:rPr>
              <a:t>düzeyde</a:t>
            </a:r>
            <a:r>
              <a:rPr lang="en-US" sz="2400" dirty="0">
                <a:solidFill>
                  <a:srgbClr val="002060"/>
                </a:solidFill>
              </a:rPr>
              <a:t> </a:t>
            </a:r>
            <a:r>
              <a:rPr lang="en-US" sz="2400" dirty="0" err="1">
                <a:solidFill>
                  <a:srgbClr val="002060"/>
                </a:solidFill>
              </a:rPr>
              <a:t>bir</a:t>
            </a:r>
            <a:r>
              <a:rPr lang="en-US" sz="2400" dirty="0">
                <a:solidFill>
                  <a:srgbClr val="002060"/>
                </a:solidFill>
              </a:rPr>
              <a:t> </a:t>
            </a:r>
            <a:r>
              <a:rPr lang="en-US" sz="2400" dirty="0" err="1">
                <a:solidFill>
                  <a:srgbClr val="002060"/>
                </a:solidFill>
              </a:rPr>
              <a:t>iyileştirme</a:t>
            </a:r>
            <a:r>
              <a:rPr lang="en-US" sz="2400" dirty="0">
                <a:solidFill>
                  <a:srgbClr val="002060"/>
                </a:solidFill>
              </a:rPr>
              <a:t> </a:t>
            </a:r>
            <a:r>
              <a:rPr lang="en-US" sz="2400" dirty="0" err="1">
                <a:solidFill>
                  <a:srgbClr val="002060"/>
                </a:solidFill>
              </a:rPr>
              <a:t>yapılamadı</a:t>
            </a:r>
            <a:r>
              <a:rPr lang="en-US" sz="2400" dirty="0">
                <a:solidFill>
                  <a:srgbClr val="002060"/>
                </a:solidFill>
              </a:rPr>
              <a:t>.</a:t>
            </a:r>
            <a:endParaRPr lang="en-US" sz="2400" dirty="0">
              <a:solidFill>
                <a:srgbClr val="002060"/>
              </a:solidFill>
              <a:latin typeface="+mn-lt"/>
              <a:ea typeface="+mn-ea"/>
              <a:cs typeface="+mn-cs"/>
            </a:endParaRP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Dersliklerin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fiziki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koşulları</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ile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ilgili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olarak</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sınıflara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perde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taktırıldı</a:t>
            </a:r>
            <a:r>
              <a:rPr lang="en-US" sz="2400" dirty="0">
                <a:solidFill>
                  <a:srgbClr val="002060"/>
                </a:solidFill>
              </a:rPr>
              <a:t> </a:t>
            </a:r>
            <a:r>
              <a:rPr lang="en-US" sz="2400" dirty="0" err="1">
                <a:solidFill>
                  <a:srgbClr val="002060"/>
                </a:solidFill>
              </a:rPr>
              <a:t>ve</a:t>
            </a:r>
            <a:r>
              <a:rPr lang="en-US" sz="2400" dirty="0">
                <a:solidFill>
                  <a:srgbClr val="002060"/>
                </a:solidFill>
              </a:rPr>
              <a:t> </a:t>
            </a:r>
            <a:r>
              <a:rPr lang="en-US" sz="2400" dirty="0" err="1">
                <a:solidFill>
                  <a:srgbClr val="002060"/>
                </a:solidFill>
              </a:rPr>
              <a:t>projeksiyonlar</a:t>
            </a:r>
            <a:r>
              <a:rPr lang="en-US" sz="2400" dirty="0">
                <a:solidFill>
                  <a:srgbClr val="002060"/>
                </a:solidFill>
              </a:rPr>
              <a:t> </a:t>
            </a:r>
            <a:r>
              <a:rPr lang="en-US" sz="2400" dirty="0" err="1">
                <a:solidFill>
                  <a:srgbClr val="002060"/>
                </a:solidFill>
              </a:rPr>
              <a:t>kontrol</a:t>
            </a:r>
            <a:r>
              <a:rPr lang="en-US" sz="2400" dirty="0">
                <a:solidFill>
                  <a:srgbClr val="002060"/>
                </a:solidFill>
              </a:rPr>
              <a:t> </a:t>
            </a:r>
            <a:r>
              <a:rPr lang="en-US" sz="2400" dirty="0" err="1">
                <a:solidFill>
                  <a:srgbClr val="002060"/>
                </a:solidFill>
              </a:rPr>
              <a:t>edildi</a:t>
            </a:r>
            <a:r>
              <a:rPr lang="en-US" sz="2400" dirty="0">
                <a:solidFill>
                  <a:srgbClr val="002060"/>
                </a:solidFill>
              </a:rPr>
              <a:t>. </a:t>
            </a:r>
            <a:r>
              <a:rPr lang="en-US" sz="2400" dirty="0" err="1">
                <a:solidFill>
                  <a:srgbClr val="002060"/>
                </a:solidFill>
              </a:rPr>
              <a:t>Bilgisayarlara</a:t>
            </a:r>
            <a:r>
              <a:rPr lang="en-US" sz="2400" dirty="0">
                <a:solidFill>
                  <a:srgbClr val="002060"/>
                </a:solidFill>
              </a:rPr>
              <a:t> SSD kart </a:t>
            </a:r>
            <a:r>
              <a:rPr lang="en-US" sz="2400" dirty="0" err="1">
                <a:solidFill>
                  <a:srgbClr val="002060"/>
                </a:solidFill>
              </a:rPr>
              <a:t>takılarak</a:t>
            </a:r>
            <a:r>
              <a:rPr lang="en-US" sz="2400" dirty="0">
                <a:solidFill>
                  <a:srgbClr val="002060"/>
                </a:solidFill>
              </a:rPr>
              <a:t> </a:t>
            </a:r>
            <a:r>
              <a:rPr lang="en-US" sz="2400" dirty="0" err="1">
                <a:solidFill>
                  <a:srgbClr val="002060"/>
                </a:solidFill>
              </a:rPr>
              <a:t>hızlı</a:t>
            </a:r>
            <a:r>
              <a:rPr lang="en-US" sz="2400" dirty="0">
                <a:solidFill>
                  <a:srgbClr val="002060"/>
                </a:solidFill>
              </a:rPr>
              <a:t> </a:t>
            </a:r>
            <a:r>
              <a:rPr lang="en-US" sz="2400" dirty="0" err="1">
                <a:solidFill>
                  <a:srgbClr val="002060"/>
                </a:solidFill>
              </a:rPr>
              <a:t>çalışması</a:t>
            </a:r>
            <a:r>
              <a:rPr lang="en-US" sz="2400" dirty="0">
                <a:solidFill>
                  <a:srgbClr val="002060"/>
                </a:solidFill>
              </a:rPr>
              <a:t> </a:t>
            </a:r>
            <a:r>
              <a:rPr lang="en-US" sz="2400" dirty="0" err="1">
                <a:solidFill>
                  <a:srgbClr val="002060"/>
                </a:solidFill>
              </a:rPr>
              <a:t>sağlandı</a:t>
            </a:r>
            <a:r>
              <a:rPr lang="en-US" sz="2400" dirty="0">
                <a:solidFill>
                  <a:srgbClr val="002060"/>
                </a:solidFill>
              </a:rPr>
              <a:t>.</a:t>
            </a:r>
            <a:endParaRPr lang="en-US" sz="2400" dirty="0">
              <a:solidFill>
                <a:srgbClr val="002060"/>
              </a:solidFill>
              <a:latin typeface="+mn-lt"/>
              <a:ea typeface="+mn-ea"/>
              <a:cs typeface="+mn-cs"/>
            </a:endParaRP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Araştırma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geliştirmelere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yeterli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teşvik</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verildiği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yönünde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eleştiriler</a:t>
            </a:r>
            <a:r>
              <a:rPr lang="en-US" sz="2400" dirty="0" err="1">
                <a:solidFill>
                  <a:srgbClr val="002060"/>
                </a:solidFill>
              </a:rPr>
              <a:t>e</a:t>
            </a:r>
            <a:r>
              <a:rPr lang="en-US" sz="2400" dirty="0">
                <a:solidFill>
                  <a:srgbClr val="002060"/>
                </a:solidFill>
              </a:rPr>
              <a:t> </a:t>
            </a:r>
            <a:r>
              <a:rPr lang="en-US" sz="2400" dirty="0" err="1">
                <a:solidFill>
                  <a:srgbClr val="002060"/>
                </a:solidFill>
              </a:rPr>
              <a:t>yönelik</a:t>
            </a:r>
            <a:r>
              <a:rPr lang="en-US" sz="2400" dirty="0">
                <a:solidFill>
                  <a:srgbClr val="002060"/>
                </a:solidFill>
              </a:rPr>
              <a:t> </a:t>
            </a:r>
            <a:r>
              <a:rPr lang="en-US" sz="2400" dirty="0" err="1">
                <a:solidFill>
                  <a:srgbClr val="002060"/>
                </a:solidFill>
              </a:rPr>
              <a:t>olarak</a:t>
            </a:r>
            <a:r>
              <a:rPr lang="en-US" sz="2400" dirty="0">
                <a:solidFill>
                  <a:srgbClr val="002060"/>
                </a:solidFill>
              </a:rPr>
              <a:t>, ARIDEB </a:t>
            </a:r>
            <a:r>
              <a:rPr lang="en-US" sz="2400" dirty="0" err="1">
                <a:solidFill>
                  <a:srgbClr val="002060"/>
                </a:solidFill>
              </a:rPr>
              <a:t>üzerinden</a:t>
            </a:r>
            <a:r>
              <a:rPr lang="en-US" sz="2400" dirty="0">
                <a:solidFill>
                  <a:srgbClr val="002060"/>
                </a:solidFill>
              </a:rPr>
              <a:t> </a:t>
            </a:r>
            <a:r>
              <a:rPr lang="en-US" sz="2400" dirty="0" err="1">
                <a:solidFill>
                  <a:srgbClr val="002060"/>
                </a:solidFill>
              </a:rPr>
              <a:t>Eğitim</a:t>
            </a:r>
            <a:r>
              <a:rPr lang="en-US" sz="2400" dirty="0">
                <a:solidFill>
                  <a:srgbClr val="002060"/>
                </a:solidFill>
              </a:rPr>
              <a:t> </a:t>
            </a:r>
            <a:r>
              <a:rPr lang="en-US" sz="2400" dirty="0" err="1">
                <a:solidFill>
                  <a:srgbClr val="002060"/>
                </a:solidFill>
              </a:rPr>
              <a:t>Fakültesi</a:t>
            </a:r>
            <a:r>
              <a:rPr lang="en-US" sz="2400" dirty="0">
                <a:solidFill>
                  <a:srgbClr val="002060"/>
                </a:solidFill>
              </a:rPr>
              <a:t> </a:t>
            </a:r>
            <a:r>
              <a:rPr lang="en-US" sz="2400" dirty="0" err="1">
                <a:solidFill>
                  <a:srgbClr val="002060"/>
                </a:solidFill>
              </a:rPr>
              <a:t>Yılın</a:t>
            </a:r>
            <a:r>
              <a:rPr lang="en-US" sz="2400" dirty="0">
                <a:solidFill>
                  <a:srgbClr val="002060"/>
                </a:solidFill>
              </a:rPr>
              <a:t> </a:t>
            </a:r>
            <a:r>
              <a:rPr lang="en-US" sz="2400" dirty="0" err="1">
                <a:solidFill>
                  <a:srgbClr val="002060"/>
                </a:solidFill>
              </a:rPr>
              <a:t>Altın</a:t>
            </a:r>
            <a:r>
              <a:rPr lang="en-US" sz="2400" dirty="0">
                <a:solidFill>
                  <a:srgbClr val="002060"/>
                </a:solidFill>
              </a:rPr>
              <a:t> </a:t>
            </a:r>
            <a:r>
              <a:rPr lang="en-US" sz="2400" dirty="0" err="1">
                <a:solidFill>
                  <a:srgbClr val="002060"/>
                </a:solidFill>
              </a:rPr>
              <a:t>Öğretim</a:t>
            </a:r>
            <a:r>
              <a:rPr lang="en-US" sz="2400" dirty="0">
                <a:solidFill>
                  <a:srgbClr val="002060"/>
                </a:solidFill>
              </a:rPr>
              <a:t> </a:t>
            </a:r>
            <a:r>
              <a:rPr lang="en-US" sz="2400" dirty="0" err="1">
                <a:solidFill>
                  <a:srgbClr val="002060"/>
                </a:solidFill>
              </a:rPr>
              <a:t>Elemanı</a:t>
            </a:r>
            <a:r>
              <a:rPr lang="en-US" sz="2400" dirty="0">
                <a:solidFill>
                  <a:srgbClr val="002060"/>
                </a:solidFill>
              </a:rPr>
              <a:t> </a:t>
            </a:r>
            <a:r>
              <a:rPr lang="en-US" sz="2400" dirty="0" err="1">
                <a:solidFill>
                  <a:srgbClr val="002060"/>
                </a:solidFill>
              </a:rPr>
              <a:t>yarışması</a:t>
            </a:r>
            <a:r>
              <a:rPr lang="en-US" sz="2400" dirty="0">
                <a:solidFill>
                  <a:srgbClr val="002060"/>
                </a:solidFill>
              </a:rPr>
              <a:t> </a:t>
            </a:r>
            <a:r>
              <a:rPr lang="en-US" sz="2400" dirty="0" err="1">
                <a:solidFill>
                  <a:srgbClr val="002060"/>
                </a:solidFill>
              </a:rPr>
              <a:t>düzenlendi</a:t>
            </a:r>
            <a:r>
              <a:rPr lang="en-US" sz="2400" dirty="0">
                <a:solidFill>
                  <a:srgbClr val="002060"/>
                </a:solidFill>
              </a:rPr>
              <a:t>.</a:t>
            </a: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Yayınlanan</a:t>
            </a:r>
            <a:r>
              <a:rPr lang="en-US" sz="2400" dirty="0">
                <a:solidFill>
                  <a:srgbClr val="002060"/>
                </a:solidFill>
                <a:latin typeface="+mn-lt"/>
                <a:ea typeface="+mn-ea"/>
                <a:cs typeface="+mn-cs"/>
              </a:rPr>
              <a:t> SSCI </a:t>
            </a:r>
            <a:r>
              <a:rPr lang="en-US" sz="2400" dirty="0" err="1">
                <a:solidFill>
                  <a:srgbClr val="002060"/>
                </a:solidFill>
                <a:latin typeface="+mn-lt"/>
                <a:ea typeface="+mn-ea"/>
                <a:cs typeface="+mn-cs"/>
              </a:rPr>
              <a:t>yayınlar</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için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Fakülte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girişinde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pano</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oluşturularak</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yayınlar</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tüm</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yıl</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boyunca</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sergilendi</a:t>
            </a:r>
            <a:r>
              <a:rPr lang="en-US" sz="2400" dirty="0">
                <a:solidFill>
                  <a:srgbClr val="002060"/>
                </a:solidFill>
                <a:latin typeface="+mn-lt"/>
                <a:ea typeface="+mn-ea"/>
                <a:cs typeface="+mn-cs"/>
              </a:rPr>
              <a:t>.</a:t>
            </a: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latin typeface="+mn-lt"/>
                <a:ea typeface="+mn-ea"/>
                <a:cs typeface="+mn-cs"/>
              </a:rPr>
              <a:t>Laboratuvarlar</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için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malzeme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alımı</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listesi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istendi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ve</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gerekli</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malzemelerin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alınması</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için</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talep</a:t>
            </a:r>
            <a:r>
              <a:rPr lang="en-US" sz="2400" dirty="0">
                <a:solidFill>
                  <a:srgbClr val="002060"/>
                </a:solidFill>
                <a:latin typeface="+mn-lt"/>
                <a:ea typeface="+mn-ea"/>
                <a:cs typeface="+mn-cs"/>
              </a:rPr>
              <a:t> </a:t>
            </a:r>
            <a:r>
              <a:rPr lang="en-US" sz="2400" dirty="0" err="1">
                <a:solidFill>
                  <a:srgbClr val="002060"/>
                </a:solidFill>
                <a:latin typeface="+mn-lt"/>
                <a:ea typeface="+mn-ea"/>
                <a:cs typeface="+mn-cs"/>
              </a:rPr>
              <a:t>oluşturuldu</a:t>
            </a:r>
            <a:r>
              <a:rPr lang="en-US" sz="2400" dirty="0">
                <a:solidFill>
                  <a:srgbClr val="002060"/>
                </a:solidFill>
                <a:latin typeface="+mn-lt"/>
                <a:ea typeface="+mn-ea"/>
                <a:cs typeface="+mn-cs"/>
              </a:rPr>
              <a:t>.</a:t>
            </a:r>
          </a:p>
          <a:p>
            <a:pPr marL="457200" indent="-457200">
              <a:lnSpc>
                <a:spcPct val="90000"/>
              </a:lnSpc>
              <a:spcAft>
                <a:spcPts val="600"/>
              </a:spcAft>
              <a:buClr>
                <a:schemeClr val="accent1"/>
              </a:buClr>
              <a:buFont typeface="Calibri" panose="020F0502020204030204" pitchFamily="34" charset="0"/>
              <a:buChar char="•"/>
            </a:pPr>
            <a:r>
              <a:rPr lang="en-US" sz="2400" dirty="0" err="1">
                <a:solidFill>
                  <a:srgbClr val="002060"/>
                </a:solidFill>
              </a:rPr>
              <a:t>İdari</a:t>
            </a:r>
            <a:r>
              <a:rPr lang="en-US" sz="2400" dirty="0">
                <a:solidFill>
                  <a:srgbClr val="002060"/>
                </a:solidFill>
              </a:rPr>
              <a:t> </a:t>
            </a:r>
            <a:r>
              <a:rPr lang="en-US" sz="2400" dirty="0" err="1">
                <a:solidFill>
                  <a:srgbClr val="002060"/>
                </a:solidFill>
              </a:rPr>
              <a:t>personelin</a:t>
            </a:r>
            <a:r>
              <a:rPr lang="en-US" sz="2400" dirty="0">
                <a:solidFill>
                  <a:srgbClr val="002060"/>
                </a:solidFill>
              </a:rPr>
              <a:t> </a:t>
            </a:r>
            <a:r>
              <a:rPr lang="en-US" sz="2400" dirty="0" err="1">
                <a:solidFill>
                  <a:srgbClr val="002060"/>
                </a:solidFill>
              </a:rPr>
              <a:t>yetersizliği</a:t>
            </a:r>
            <a:r>
              <a:rPr lang="en-US" sz="2400" dirty="0">
                <a:solidFill>
                  <a:srgbClr val="002060"/>
                </a:solidFill>
              </a:rPr>
              <a:t> </a:t>
            </a:r>
            <a:r>
              <a:rPr lang="en-US" sz="2400" dirty="0" err="1">
                <a:solidFill>
                  <a:srgbClr val="002060"/>
                </a:solidFill>
              </a:rPr>
              <a:t>üst</a:t>
            </a:r>
            <a:r>
              <a:rPr lang="en-US" sz="2400" dirty="0">
                <a:solidFill>
                  <a:srgbClr val="002060"/>
                </a:solidFill>
              </a:rPr>
              <a:t> </a:t>
            </a:r>
            <a:r>
              <a:rPr lang="en-US" sz="2400" dirty="0" err="1">
                <a:solidFill>
                  <a:srgbClr val="002060"/>
                </a:solidFill>
              </a:rPr>
              <a:t>yönetime</a:t>
            </a:r>
            <a:r>
              <a:rPr lang="en-US" sz="2400" dirty="0">
                <a:solidFill>
                  <a:srgbClr val="002060"/>
                </a:solidFill>
              </a:rPr>
              <a:t> </a:t>
            </a:r>
            <a:r>
              <a:rPr lang="en-US" sz="2400" dirty="0" err="1">
                <a:solidFill>
                  <a:srgbClr val="002060"/>
                </a:solidFill>
              </a:rPr>
              <a:t>bildirildi</a:t>
            </a:r>
            <a:r>
              <a:rPr lang="en-US" sz="2400" dirty="0">
                <a:solidFill>
                  <a:srgbClr val="002060"/>
                </a:solidFill>
              </a:rPr>
              <a:t>, </a:t>
            </a:r>
            <a:r>
              <a:rPr lang="en-US" sz="2400" dirty="0" err="1">
                <a:solidFill>
                  <a:srgbClr val="002060"/>
                </a:solidFill>
              </a:rPr>
              <a:t>ancak</a:t>
            </a:r>
            <a:r>
              <a:rPr lang="en-US" sz="2400" dirty="0">
                <a:solidFill>
                  <a:srgbClr val="002060"/>
                </a:solidFill>
              </a:rPr>
              <a:t> </a:t>
            </a:r>
            <a:r>
              <a:rPr lang="en-US" sz="2400" dirty="0" err="1">
                <a:solidFill>
                  <a:srgbClr val="002060"/>
                </a:solidFill>
              </a:rPr>
              <a:t>henüz</a:t>
            </a:r>
            <a:r>
              <a:rPr lang="en-US" sz="2400" dirty="0">
                <a:solidFill>
                  <a:srgbClr val="002060"/>
                </a:solidFill>
              </a:rPr>
              <a:t> </a:t>
            </a:r>
            <a:r>
              <a:rPr lang="en-US" sz="2400" dirty="0" err="1">
                <a:solidFill>
                  <a:srgbClr val="002060"/>
                </a:solidFill>
              </a:rPr>
              <a:t>bir</a:t>
            </a:r>
            <a:r>
              <a:rPr lang="en-US" sz="2400" dirty="0">
                <a:solidFill>
                  <a:srgbClr val="002060"/>
                </a:solidFill>
              </a:rPr>
              <a:t> </a:t>
            </a:r>
            <a:r>
              <a:rPr lang="en-US" sz="2400" dirty="0" err="1">
                <a:solidFill>
                  <a:srgbClr val="002060"/>
                </a:solidFill>
              </a:rPr>
              <a:t>iyileştirme</a:t>
            </a:r>
            <a:r>
              <a:rPr lang="en-US" sz="2400" dirty="0">
                <a:solidFill>
                  <a:srgbClr val="002060"/>
                </a:solidFill>
              </a:rPr>
              <a:t> </a:t>
            </a:r>
            <a:r>
              <a:rPr lang="en-US" sz="2400" dirty="0" err="1">
                <a:solidFill>
                  <a:srgbClr val="002060"/>
                </a:solidFill>
              </a:rPr>
              <a:t>yapılamadı</a:t>
            </a:r>
            <a:r>
              <a:rPr lang="en-US" sz="2400" dirty="0">
                <a:solidFill>
                  <a:srgbClr val="002060"/>
                </a:solidFill>
              </a:rPr>
              <a:t>.</a:t>
            </a:r>
            <a:endParaRPr lang="en-US" sz="2400" dirty="0">
              <a:solidFill>
                <a:srgbClr val="002060"/>
              </a:solidFill>
              <a:latin typeface="+mn-lt"/>
              <a:ea typeface="+mn-ea"/>
              <a:cs typeface="+mn-cs"/>
            </a:endParaRPr>
          </a:p>
        </p:txBody>
      </p:sp>
      <p:pic>
        <p:nvPicPr>
          <p:cNvPr id="12" name="Resim 11" descr="metin, yazı tipi, simge, sembol, daire içeren bir resim&#10;&#10;Açıklama otomatik olarak oluşturuldu">
            <a:extLst>
              <a:ext uri="{FF2B5EF4-FFF2-40B4-BE49-F238E27FC236}">
                <a16:creationId xmlns:a16="http://schemas.microsoft.com/office/drawing/2014/main" id="{E9B10FB3-7922-E193-E2D6-2EDE0E636E3D}"/>
              </a:ext>
            </a:extLst>
          </p:cNvPr>
          <p:cNvPicPr>
            <a:picLocks noChangeAspect="1"/>
          </p:cNvPicPr>
          <p:nvPr/>
        </p:nvPicPr>
        <p:blipFill>
          <a:blip r:embed="rId2"/>
          <a:stretch>
            <a:fillRect/>
          </a:stretch>
        </p:blipFill>
        <p:spPr>
          <a:xfrm>
            <a:off x="457844" y="373683"/>
            <a:ext cx="851584" cy="845768"/>
          </a:xfrm>
          <a:prstGeom prst="rect">
            <a:avLst/>
          </a:prstGeom>
        </p:spPr>
      </p:pic>
      <p:sp>
        <p:nvSpPr>
          <p:cNvPr id="4" name="TextBox 3">
            <a:extLst>
              <a:ext uri="{FF2B5EF4-FFF2-40B4-BE49-F238E27FC236}">
                <a16:creationId xmlns:a16="http://schemas.microsoft.com/office/drawing/2014/main" id="{50EE6FE0-5454-06F5-DB7D-65AD2241CAD4}"/>
              </a:ext>
            </a:extLst>
          </p:cNvPr>
          <p:cNvSpPr txBox="1"/>
          <p:nvPr/>
        </p:nvSpPr>
        <p:spPr>
          <a:xfrm>
            <a:off x="1975718" y="373683"/>
            <a:ext cx="10209570" cy="584775"/>
          </a:xfrm>
          <a:prstGeom prst="rect">
            <a:avLst/>
          </a:prstGeom>
          <a:noFill/>
        </p:spPr>
        <p:txBody>
          <a:bodyPr wrap="square">
            <a:spAutoFit/>
          </a:bodyPr>
          <a:lstStyle/>
          <a:p>
            <a:r>
              <a:rPr lang="tr-TR" sz="3200" b="1" dirty="0">
                <a:solidFill>
                  <a:schemeClr val="tx2"/>
                </a:solidFill>
              </a:rPr>
              <a:t>Akademik Personel Memnuniyet Anketi İyileştirmeler </a:t>
            </a:r>
            <a:endParaRPr lang="en-TR" sz="3200" b="1" dirty="0">
              <a:solidFill>
                <a:schemeClr val="tx2"/>
              </a:solidFill>
            </a:endParaRPr>
          </a:p>
        </p:txBody>
      </p:sp>
    </p:spTree>
    <p:extLst>
      <p:ext uri="{BB962C8B-B14F-4D97-AF65-F5344CB8AC3E}">
        <p14:creationId xmlns:p14="http://schemas.microsoft.com/office/powerpoint/2010/main" val="141771428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1768</TotalTime>
  <Words>1463</Words>
  <Application>Microsoft Macintosh PowerPoint</Application>
  <PresentationFormat>Widescreen</PresentationFormat>
  <Paragraphs>278</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Akrobat Bold</vt:lpstr>
      <vt:lpstr>Aptos</vt:lpstr>
      <vt:lpstr>Aptos Display</vt:lpstr>
      <vt:lpstr>Arial</vt:lpstr>
      <vt:lpstr>Calibri</vt:lpstr>
      <vt:lpstr>Tahoma</vt:lpstr>
      <vt:lpstr>Times New Roman</vt:lpstr>
      <vt:lpstr>Office Teması</vt:lpstr>
      <vt:lpstr>PowerPoint Presentation</vt:lpstr>
      <vt:lpstr>PowerPoint Presentation</vt:lpstr>
      <vt:lpstr>Öğrenci Sayısı</vt:lpstr>
      <vt:lpstr>PowerPoint Presentation</vt:lpstr>
      <vt:lpstr>Yayın Performansı</vt:lpstr>
      <vt:lpstr>Proje Performansı</vt:lpstr>
      <vt:lpstr>Akademik Teşvik (60 ve üzeri puan)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Nimet Çelebi</dc:creator>
  <cp:lastModifiedBy>Reviewer</cp:lastModifiedBy>
  <cp:revision>34</cp:revision>
  <dcterms:created xsi:type="dcterms:W3CDTF">2024-06-04T13:25:03Z</dcterms:created>
  <dcterms:modified xsi:type="dcterms:W3CDTF">2025-01-21T12:01:59Z</dcterms:modified>
</cp:coreProperties>
</file>