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87" r:id="rId6"/>
    <p:sldId id="292" r:id="rId7"/>
    <p:sldId id="259" r:id="rId8"/>
    <p:sldId id="289" r:id="rId9"/>
    <p:sldId id="290" r:id="rId10"/>
    <p:sldId id="261" r:id="rId11"/>
    <p:sldId id="263" r:id="rId12"/>
    <p:sldId id="265" r:id="rId13"/>
    <p:sldId id="278" r:id="rId14"/>
    <p:sldId id="294" r:id="rId15"/>
    <p:sldId id="295" r:id="rId16"/>
    <p:sldId id="296" r:id="rId17"/>
    <p:sldId id="268" r:id="rId18"/>
    <p:sldId id="270" r:id="rId19"/>
    <p:sldId id="272" r:id="rId20"/>
    <p:sldId id="291" r:id="rId21"/>
    <p:sldId id="276" r:id="rId22"/>
    <p:sldId id="281" r:id="rId23"/>
    <p:sldId id="283" r:id="rId24"/>
    <p:sldId id="282" r:id="rId25"/>
  </p:sldIdLst>
  <p:sldSz cx="12192000" cy="6858000"/>
  <p:notesSz cx="6797675" cy="98742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2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70"/>
    <p:restoredTop sz="96327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FB8E3F-3881-C513-0300-B2C411C23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517B09F-7225-CE48-8936-A6B7CAE9A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FA9A36-6EF2-846A-64AB-49B0BB39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504-36B1-E24C-B83E-98A16ACE1C71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8D0E97-B81C-CA1F-E655-BFAEDAB8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4CF645-2243-7179-A639-38FFC417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A00-9800-E146-B661-8138DED28E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17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696473-0499-01D0-E800-D88F4CB1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EDB4A61-390B-2388-1705-BD85405F3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4BC639-33A5-CAA8-C6A3-557A00FB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504-36B1-E24C-B83E-98A16ACE1C71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22DB79-5BF8-E456-D32F-9F156087E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520CF6-0F3F-0A05-FE4D-00217CFE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A00-9800-E146-B661-8138DED28E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02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41BA17A-FA7C-BA7A-2BE7-2C7ADAD36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7E40579-2715-1E4A-8A38-F38BD922C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BC439B-EE7D-856C-4678-E56AD22C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504-36B1-E24C-B83E-98A16ACE1C71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AF5665-8A6E-E508-4539-6E586770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9203A4-81EE-FB60-F4B2-4EA980E8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A00-9800-E146-B661-8138DED28E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73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C38A9E-CC1F-9A6F-5128-F59FD404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35D507-0E67-FD34-5441-16540EC87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4C3DA5-FC98-DDE3-AC3E-B22C3DE5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504-36B1-E24C-B83E-98A16ACE1C71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51A7D4-AA65-1818-92A4-07AC7259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6271AF-D174-164E-7AD7-A6C60D43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A00-9800-E146-B661-8138DED28E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640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EC9E6B-84FD-96CA-2F30-7FF9133C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0325FCD-427E-222A-B61F-18B093F2D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E0D453-C526-F201-93DB-8F2A9345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504-36B1-E24C-B83E-98A16ACE1C71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8322FE-3646-E32F-0A14-348D943D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21DDF0-A09D-9C80-7ADC-984407EC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A00-9800-E146-B661-8138DED28E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17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6D338-04C3-4084-7BFE-503BFF15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1C0A30-04C0-FCFF-86C9-202752158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C9B0A68-47FB-66DA-CB94-25DDBFE73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694ECE7-C658-26CC-E034-3E9745B06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504-36B1-E24C-B83E-98A16ACE1C71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65C0382-E8E6-FB13-EBF3-75A06493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71F160-42C0-748D-4580-6A5E79FE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A00-9800-E146-B661-8138DED28E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45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8E62BB-4F3D-D4A2-EAAA-04382348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0192CD-3016-EB66-F160-C80BAF455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C0D2BDE-44A5-61C4-610E-1E02D5C2D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1EB1707-5DDA-B88C-A4E9-0FDCFEAD9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BBDB64E-90F6-618E-A47D-C0462CB6D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48DF14E-E335-BE75-47E9-7F7C45F2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504-36B1-E24C-B83E-98A16ACE1C71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651DCC9-9168-7FF1-0E52-8AAC925E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B7B7134-C849-F389-17A4-F16C5B55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A00-9800-E146-B661-8138DED28E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60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24582A-8014-65AC-E25E-6C8BAB42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2FB7CF9-7E58-B977-2B7A-D48C4AF8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504-36B1-E24C-B83E-98A16ACE1C71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D53AAD9-81B0-3EC7-869B-B722CD4F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DD6B9E6-3A46-10FF-B6C6-826F8349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A00-9800-E146-B661-8138DED28E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15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5443FC4-E31D-FF73-12DD-B42ED8C2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504-36B1-E24C-B83E-98A16ACE1C71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481D409-ABC9-500D-83CA-82D103A2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1376D06-98A4-0EC4-79EB-C5B29864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A00-9800-E146-B661-8138DED28E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993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310E97-6D50-2878-E5AA-A3C29524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B57A38-EB68-EDBF-7C09-7865DF3F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20F2C05-C28F-7745-E7F3-780CD337D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877894-4A71-401C-7B32-9310F339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504-36B1-E24C-B83E-98A16ACE1C71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B17D12-6D91-5B49-BED0-492570A1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B35D24-1572-F626-225B-14BEB07C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A00-9800-E146-B661-8138DED28E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04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5D18-ED69-3A73-92EB-FDCA8E7D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A346AF9-5608-4C6D-8301-0477FC4EA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2B878C3-2980-795E-928F-EAF17CF2E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EC3FBB5-A872-7821-A40D-3E91656E0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504-36B1-E24C-B83E-98A16ACE1C71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4D08CB7-6D06-AE3B-EC1C-F55E9A2E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F1649D-7D9F-386A-D28A-C1006229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A00-9800-E146-B661-8138DED28E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13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477E302-37CD-C07C-DC07-41347546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5167AE2-879E-0698-2252-025FD4AA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E735A18-54B4-8DB1-53D3-71DC15D89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114504-36B1-E24C-B83E-98A16ACE1C71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185DF0-ABDD-5BF4-A0F6-DFA044F2F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94CB1C-C915-6510-FC44-0AB2DFE33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C6AA00-9800-E146-B661-8138DED28E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96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7639A5-DAEA-4FC1-E324-1D734E73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3881838"/>
            <a:ext cx="12192001" cy="873353"/>
          </a:xfrm>
        </p:spPr>
        <p:txBody>
          <a:bodyPr>
            <a:noAutofit/>
          </a:bodyPr>
          <a:lstStyle/>
          <a:p>
            <a:r>
              <a:rPr lang="tr-TR" sz="4400" dirty="0"/>
              <a:t>01 Ocak-31 Aralık 2023 Yılı</a:t>
            </a:r>
            <a:br>
              <a:rPr lang="tr-TR" sz="4400" dirty="0"/>
            </a:br>
            <a:r>
              <a:rPr lang="tr-TR" sz="4400" dirty="0"/>
              <a:t>Birim Faaliyet Raporu Sunumu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5C9548E-2B1B-9E19-BC46-CDD78093E9A9}"/>
              </a:ext>
            </a:extLst>
          </p:cNvPr>
          <p:cNvSpPr txBox="1"/>
          <p:nvPr/>
        </p:nvSpPr>
        <p:spPr>
          <a:xfrm>
            <a:off x="0" y="2098615"/>
            <a:ext cx="12191999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5400" b="1" u="none" strike="noStrike" cap="none" spc="0" normalizeH="0" baseline="0" dirty="0">
                <a:ln>
                  <a:noFill/>
                </a:ln>
                <a:solidFill>
                  <a:srgbClr val="002F94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Eğitim Fakültesi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EA436-E36F-E3DF-F8A0-C8C57AC4964A}"/>
              </a:ext>
            </a:extLst>
          </p:cNvPr>
          <p:cNvSpPr txBox="1"/>
          <p:nvPr/>
        </p:nvSpPr>
        <p:spPr>
          <a:xfrm>
            <a:off x="0" y="5706016"/>
            <a:ext cx="12192001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tr-TR" sz="2000" dirty="0"/>
              <a:t>Doç. Dr. Sedat </a:t>
            </a:r>
            <a:r>
              <a:rPr lang="tr-TR" sz="2000" dirty="0" err="1"/>
              <a:t>Akayoğlu</a:t>
            </a:r>
            <a:endParaRPr lang="tr-TR" sz="2000" dirty="0"/>
          </a:p>
          <a:p>
            <a:pPr algn="ctr"/>
            <a:r>
              <a:rPr lang="tr-TR" sz="2000" dirty="0"/>
              <a:t>Eğitim Fakültesi Dekan Yardımcısı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62EC82B-9181-D202-67C9-2A7D58DD71E6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 rot="5400000">
            <a:off x="5115267" y="-5115270"/>
            <a:ext cx="1961463" cy="12192001"/>
          </a:xfrm>
          <a:prstGeom prst="rect">
            <a:avLst/>
          </a:prstGeom>
          <a:solidFill>
            <a:srgbClr val="002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Resim 7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69FC56D6-4B74-AC5F-50B3-558EB410F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52" y="513043"/>
            <a:ext cx="1294247" cy="1285408"/>
          </a:xfrm>
          <a:prstGeom prst="rect">
            <a:avLst/>
          </a:prstGeom>
        </p:spPr>
      </p:pic>
      <p:sp>
        <p:nvSpPr>
          <p:cNvPr id="10" name="Tek Köşesi Yuvarlatılmış Dikdörtgen 9">
            <a:extLst>
              <a:ext uri="{FF2B5EF4-FFF2-40B4-BE49-F238E27FC236}">
                <a16:creationId xmlns:a16="http://schemas.microsoft.com/office/drawing/2014/main" id="{147B51E5-731B-D99E-68B7-8CED072C85A2}"/>
              </a:ext>
            </a:extLst>
          </p:cNvPr>
          <p:cNvSpPr/>
          <p:nvPr/>
        </p:nvSpPr>
        <p:spPr>
          <a:xfrm flipH="1">
            <a:off x="0" y="5355519"/>
            <a:ext cx="12192001" cy="45719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Image Guidelines">
            <a:extLst>
              <a:ext uri="{FF2B5EF4-FFF2-40B4-BE49-F238E27FC236}">
                <a16:creationId xmlns:a16="http://schemas.microsoft.com/office/drawing/2014/main" id="{C254BDDC-91A6-4255-EC12-240DEBD106A7}"/>
              </a:ext>
            </a:extLst>
          </p:cNvPr>
          <p:cNvSpPr txBox="1">
            <a:spLocks/>
          </p:cNvSpPr>
          <p:nvPr/>
        </p:nvSpPr>
        <p:spPr>
          <a:xfrm>
            <a:off x="-2" y="856072"/>
            <a:ext cx="12191998" cy="8195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 Bolu Abant İzzet Baysal Üniversitesi</a:t>
            </a:r>
            <a:endParaRPr lang="tr-TR" sz="3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A logo with a flame and text&#10;&#10;Description automatically generated">
            <a:extLst>
              <a:ext uri="{FF2B5EF4-FFF2-40B4-BE49-F238E27FC236}">
                <a16:creationId xmlns:a16="http://schemas.microsoft.com/office/drawing/2014/main" id="{9FC64AFD-BE67-577C-EC9D-632713F0CA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4" t="3066" r="1925" b="3106"/>
          <a:stretch>
            <a:fillRect/>
          </a:stretch>
        </p:blipFill>
        <p:spPr>
          <a:xfrm>
            <a:off x="10395509" y="508133"/>
            <a:ext cx="1294247" cy="1285704"/>
          </a:xfrm>
          <a:custGeom>
            <a:avLst/>
            <a:gdLst>
              <a:gd name="connsiteX0" fmla="*/ 717499 w 1434998"/>
              <a:gd name="connsiteY0" fmla="*/ 0 h 1425526"/>
              <a:gd name="connsiteX1" fmla="*/ 1434998 w 1434998"/>
              <a:gd name="connsiteY1" fmla="*/ 712763 h 1425526"/>
              <a:gd name="connsiteX2" fmla="*/ 717499 w 1434998"/>
              <a:gd name="connsiteY2" fmla="*/ 1425526 h 1425526"/>
              <a:gd name="connsiteX3" fmla="*/ 0 w 1434998"/>
              <a:gd name="connsiteY3" fmla="*/ 712763 h 1425526"/>
              <a:gd name="connsiteX4" fmla="*/ 717499 w 1434998"/>
              <a:gd name="connsiteY4" fmla="*/ 0 h 142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998" h="1425526">
                <a:moveTo>
                  <a:pt x="717499" y="0"/>
                </a:moveTo>
                <a:cubicBezTo>
                  <a:pt x="1113763" y="0"/>
                  <a:pt x="1434998" y="319115"/>
                  <a:pt x="1434998" y="712763"/>
                </a:cubicBezTo>
                <a:cubicBezTo>
                  <a:pt x="1434998" y="1106411"/>
                  <a:pt x="1113763" y="1425526"/>
                  <a:pt x="717499" y="1425526"/>
                </a:cubicBezTo>
                <a:cubicBezTo>
                  <a:pt x="321235" y="1425526"/>
                  <a:pt x="0" y="1106411"/>
                  <a:pt x="0" y="712763"/>
                </a:cubicBezTo>
                <a:cubicBezTo>
                  <a:pt x="0" y="319115"/>
                  <a:pt x="321235" y="0"/>
                  <a:pt x="71749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888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>
            <a:extLst>
              <a:ext uri="{FF2B5EF4-FFF2-40B4-BE49-F238E27FC236}">
                <a16:creationId xmlns:a16="http://schemas.microsoft.com/office/drawing/2014/main" id="{AEEF6663-0150-64A6-761B-07F0B9432F65}"/>
              </a:ext>
            </a:extLst>
          </p:cNvPr>
          <p:cNvSpPr txBox="1">
            <a:spLocks/>
          </p:cNvSpPr>
          <p:nvPr/>
        </p:nvSpPr>
        <p:spPr>
          <a:xfrm>
            <a:off x="1201466" y="593487"/>
            <a:ext cx="9516351" cy="67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Akademik Faaliyetler/Gelişmeler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0E0BF22D-C65C-3783-1BEB-F4FA39C1E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61704"/>
              </p:ext>
            </p:extLst>
          </p:nvPr>
        </p:nvGraphicFramePr>
        <p:xfrm>
          <a:off x="1292511" y="1521848"/>
          <a:ext cx="9858709" cy="1769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3430">
                  <a:extLst>
                    <a:ext uri="{9D8B030D-6E8A-4147-A177-3AD203B41FA5}">
                      <a16:colId xmlns:a16="http://schemas.microsoft.com/office/drawing/2014/main" val="2349628858"/>
                    </a:ext>
                  </a:extLst>
                </a:gridCol>
                <a:gridCol w="2085279">
                  <a:extLst>
                    <a:ext uri="{9D8B030D-6E8A-4147-A177-3AD203B41FA5}">
                      <a16:colId xmlns:a16="http://schemas.microsoft.com/office/drawing/2014/main" val="80046407"/>
                    </a:ext>
                  </a:extLst>
                </a:gridCol>
              </a:tblGrid>
              <a:tr h="3539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Akredite Olan Program Sayısı</a:t>
                      </a:r>
                      <a:endParaRPr lang="en-US" sz="1600" b="1" i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268364664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Çift Anadal Program Sayısı</a:t>
                      </a:r>
                      <a:endParaRPr lang="en-US" sz="1600" b="1" i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- 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268715093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Yan Dal Program Sayısı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75487332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Disiplinler Arası Yüksek Lisans Programı Sayısı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3442450419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Disiplinler Arası Doktora Programı Sayısı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3656620764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557AD820-7765-34B4-67BD-628E3D86F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553044"/>
              </p:ext>
            </p:extLst>
          </p:nvPr>
        </p:nvGraphicFramePr>
        <p:xfrm>
          <a:off x="1292511" y="3566627"/>
          <a:ext cx="9858709" cy="1769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353">
                  <a:extLst>
                    <a:ext uri="{9D8B030D-6E8A-4147-A177-3AD203B41FA5}">
                      <a16:colId xmlns:a16="http://schemas.microsoft.com/office/drawing/2014/main" val="4157754192"/>
                    </a:ext>
                  </a:extLst>
                </a:gridCol>
                <a:gridCol w="2068356">
                  <a:extLst>
                    <a:ext uri="{9D8B030D-6E8A-4147-A177-3AD203B41FA5}">
                      <a16:colId xmlns:a16="http://schemas.microsoft.com/office/drawing/2014/main" val="2471630988"/>
                    </a:ext>
                  </a:extLst>
                </a:gridCol>
              </a:tblGrid>
              <a:tr h="353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Öğrenci Memnuniyet Oranı</a:t>
                      </a:r>
                      <a:endParaRPr lang="en-US" sz="1600" b="1" i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59,7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2037377651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Akademik Personel Memnuniyet Oranı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68,5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3803281842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İdari Personel Memnuniyet Oranı</a:t>
                      </a:r>
                      <a:endParaRPr lang="en-US" sz="1600" b="1" i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71,4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3171120054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Eğiticilerin Eğitimini Alan Akademik Personel Sayısı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2604202638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Kalite Yönetim Eğitimi Alan Personel Sayısı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16939401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19F624-1733-8296-01D8-C48B28B9D8BF}"/>
              </a:ext>
            </a:extLst>
          </p:cNvPr>
          <p:cNvSpPr txBox="1"/>
          <p:nvPr/>
        </p:nvSpPr>
        <p:spPr>
          <a:xfrm>
            <a:off x="1292511" y="5611406"/>
            <a:ext cx="60942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Başvuru yapmış olan 4 program bulunmaktadır.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55901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>
            <a:extLst>
              <a:ext uri="{FF2B5EF4-FFF2-40B4-BE49-F238E27FC236}">
                <a16:creationId xmlns:a16="http://schemas.microsoft.com/office/drawing/2014/main" id="{AEEF6663-0150-64A6-761B-07F0B9432F65}"/>
              </a:ext>
            </a:extLst>
          </p:cNvPr>
          <p:cNvSpPr txBox="1">
            <a:spLocks/>
          </p:cNvSpPr>
          <p:nvPr/>
        </p:nvSpPr>
        <p:spPr>
          <a:xfrm>
            <a:off x="1201466" y="593487"/>
            <a:ext cx="9516351" cy="67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Öğrenci Memnuniyet Anketi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0E0BF22D-C65C-3783-1BEB-F4FA39C1E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999255"/>
              </p:ext>
            </p:extLst>
          </p:nvPr>
        </p:nvGraphicFramePr>
        <p:xfrm>
          <a:off x="1292511" y="1521848"/>
          <a:ext cx="9858709" cy="1769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3430">
                  <a:extLst>
                    <a:ext uri="{9D8B030D-6E8A-4147-A177-3AD203B41FA5}">
                      <a16:colId xmlns:a16="http://schemas.microsoft.com/office/drawing/2014/main" val="2349628858"/>
                    </a:ext>
                  </a:extLst>
                </a:gridCol>
                <a:gridCol w="2085279">
                  <a:extLst>
                    <a:ext uri="{9D8B030D-6E8A-4147-A177-3AD203B41FA5}">
                      <a16:colId xmlns:a16="http://schemas.microsoft.com/office/drawing/2014/main" val="80046407"/>
                    </a:ext>
                  </a:extLst>
                </a:gridCol>
              </a:tblGrid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Toplu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Taşıma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Araçlarının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Sayısı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Sıklığı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Yeterlidir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364664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Okulumdaki Tuvalet ve Lavabolar Temizdir.</a:t>
                      </a:r>
                    </a:p>
                  </a:txBody>
                  <a:tcPr marL="9525" marR="9525" marT="9525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715093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Sosyal Faaliyetler Yeterlidir.</a:t>
                      </a:r>
                    </a:p>
                  </a:txBody>
                  <a:tcPr marL="9525" marR="9525" marT="9525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487332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Kültürel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Faaliyetler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Yeterlidir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2450419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Dersliklerin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Fiziksel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Koşulları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Yeterlidir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6620764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557AD820-7765-34B4-67BD-628E3D86F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596758"/>
              </p:ext>
            </p:extLst>
          </p:nvPr>
        </p:nvGraphicFramePr>
        <p:xfrm>
          <a:off x="1292510" y="4249673"/>
          <a:ext cx="9858709" cy="1912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353">
                  <a:extLst>
                    <a:ext uri="{9D8B030D-6E8A-4147-A177-3AD203B41FA5}">
                      <a16:colId xmlns:a16="http://schemas.microsoft.com/office/drawing/2014/main" val="4157754192"/>
                    </a:ext>
                  </a:extLst>
                </a:gridCol>
                <a:gridCol w="2068356">
                  <a:extLst>
                    <a:ext uri="{9D8B030D-6E8A-4147-A177-3AD203B41FA5}">
                      <a16:colId xmlns:a16="http://schemas.microsoft.com/office/drawing/2014/main" val="2471630988"/>
                    </a:ext>
                  </a:extLst>
                </a:gridCol>
              </a:tblGrid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Danışmanım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Bana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Gerekli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Zamanı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Ayırmaktadır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377651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Kütüphane Hizmetleri Yeterlidir.</a:t>
                      </a:r>
                    </a:p>
                  </a:txBody>
                  <a:tcPr marL="9525" marR="9525" marT="9525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3281842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Danışmanıma İstediğim Zaman Kolaylıkla Ulaşabilmekteyim.</a:t>
                      </a:r>
                    </a:p>
                  </a:txBody>
                  <a:tcPr marL="9525" marR="9525" marT="9525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1120054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Bölüm Hocalarıma İstediğim Zaman Kolaylıkla Ulaşabilmekteyim.</a:t>
                      </a:r>
                    </a:p>
                  </a:txBody>
                  <a:tcPr marL="9525" marR="9525" marT="9525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4202638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Bölüm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Yöneticilerimiz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Bölüm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Başkanı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Yardımcıları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Sorunlarını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Çözmek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İçin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Çaba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Harcamaktadır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3940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19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>
            <a:extLst>
              <a:ext uri="{FF2B5EF4-FFF2-40B4-BE49-F238E27FC236}">
                <a16:creationId xmlns:a16="http://schemas.microsoft.com/office/drawing/2014/main" id="{AEEF6663-0150-64A6-761B-07F0B9432F65}"/>
              </a:ext>
            </a:extLst>
          </p:cNvPr>
          <p:cNvSpPr txBox="1">
            <a:spLocks/>
          </p:cNvSpPr>
          <p:nvPr/>
        </p:nvSpPr>
        <p:spPr>
          <a:xfrm>
            <a:off x="1201466" y="593487"/>
            <a:ext cx="9516351" cy="67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Akademik Personel Memnuniyet Anketi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0E0BF22D-C65C-3783-1BEB-F4FA39C1E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64296"/>
              </p:ext>
            </p:extLst>
          </p:nvPr>
        </p:nvGraphicFramePr>
        <p:xfrm>
          <a:off x="1292511" y="1521848"/>
          <a:ext cx="9858709" cy="1912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3430">
                  <a:extLst>
                    <a:ext uri="{9D8B030D-6E8A-4147-A177-3AD203B41FA5}">
                      <a16:colId xmlns:a16="http://schemas.microsoft.com/office/drawing/2014/main" val="2349628858"/>
                    </a:ext>
                  </a:extLst>
                </a:gridCol>
                <a:gridCol w="2085279">
                  <a:extLst>
                    <a:ext uri="{9D8B030D-6E8A-4147-A177-3AD203B41FA5}">
                      <a16:colId xmlns:a16="http://schemas.microsoft.com/office/drawing/2014/main" val="80046407"/>
                    </a:ext>
                  </a:extLst>
                </a:gridCol>
              </a:tblGrid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Dersliklerin sayı ve fiziksel koşulları yeterlidir.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364664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Akademik personel odalarının sayı ve fiziksel koşulları yeterlidir.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15093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hizmetlerinden memnunum.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487332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Üniversitemde araştırma ve geliştirme faaliyetlerine yönelik teşvik ve ödüllendirmeler yeterlidir.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2450419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Üniversitemizin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kültürel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, sportif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sanatsal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faaliyetlerinden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memnunum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620764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557AD820-7765-34B4-67BD-628E3D86F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612023"/>
              </p:ext>
            </p:extLst>
          </p:nvPr>
        </p:nvGraphicFramePr>
        <p:xfrm>
          <a:off x="1292510" y="4351688"/>
          <a:ext cx="9858709" cy="1912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353">
                  <a:extLst>
                    <a:ext uri="{9D8B030D-6E8A-4147-A177-3AD203B41FA5}">
                      <a16:colId xmlns:a16="http://schemas.microsoft.com/office/drawing/2014/main" val="4157754192"/>
                    </a:ext>
                  </a:extLst>
                </a:gridCol>
                <a:gridCol w="2068356">
                  <a:extLst>
                    <a:ext uri="{9D8B030D-6E8A-4147-A177-3AD203B41FA5}">
                      <a16:colId xmlns:a16="http://schemas.microsoft.com/office/drawing/2014/main" val="2471630988"/>
                    </a:ext>
                  </a:extLst>
                </a:gridCol>
              </a:tblGrid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Kütüphane hizmetlerinden memnunum. 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377651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Dekanlık/Müdürlük, görüşlerime değer veriyor ve çözüm üretiyor.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3281842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Bölüm başkanı/yardımcıları görüşlerime değer veriyor ve çözüm üretiyor.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1120054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Genel olarak düşündüğümde; Bolu Abant İzzet Baysal Üniversitesi’nin bir parçası olmaktan memnunum.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4202638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Güvenlik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hizmetlerinden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memnunum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3940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38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>
            <a:extLst>
              <a:ext uri="{FF2B5EF4-FFF2-40B4-BE49-F238E27FC236}">
                <a16:creationId xmlns:a16="http://schemas.microsoft.com/office/drawing/2014/main" id="{AEEF6663-0150-64A6-761B-07F0B9432F65}"/>
              </a:ext>
            </a:extLst>
          </p:cNvPr>
          <p:cNvSpPr txBox="1">
            <a:spLocks/>
          </p:cNvSpPr>
          <p:nvPr/>
        </p:nvSpPr>
        <p:spPr>
          <a:xfrm>
            <a:off x="1201466" y="593487"/>
            <a:ext cx="9516351" cy="67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İdari Personel Memnuniyet Anketi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0E0BF22D-C65C-3783-1BEB-F4FA39C1E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168895"/>
              </p:ext>
            </p:extLst>
          </p:nvPr>
        </p:nvGraphicFramePr>
        <p:xfrm>
          <a:off x="1292511" y="1521848"/>
          <a:ext cx="9858709" cy="1912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3430">
                  <a:extLst>
                    <a:ext uri="{9D8B030D-6E8A-4147-A177-3AD203B41FA5}">
                      <a16:colId xmlns:a16="http://schemas.microsoft.com/office/drawing/2014/main" val="2349628858"/>
                    </a:ext>
                  </a:extLst>
                </a:gridCol>
                <a:gridCol w="2085279">
                  <a:extLst>
                    <a:ext uri="{9D8B030D-6E8A-4147-A177-3AD203B41FA5}">
                      <a16:colId xmlns:a16="http://schemas.microsoft.com/office/drawing/2014/main" val="80046407"/>
                    </a:ext>
                  </a:extLst>
                </a:gridCol>
              </a:tblGrid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Birimimizdeki idari ve destek personeli sayısı yeterlidir.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364664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Birimimizde personel memnuniyetini arttırmak için başarıyı ve performansı ödüllendirici mekanizmalar vardır.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15093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Kreş hizmetlerinden memnunum. 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487332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Terfilerde mesleki yeterliliğe önem verilmektedir.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2450419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İdari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personel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ile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personel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arasında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iyi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bir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iş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birliği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vardır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620764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557AD820-7765-34B4-67BD-628E3D86F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07190"/>
              </p:ext>
            </p:extLst>
          </p:nvPr>
        </p:nvGraphicFramePr>
        <p:xfrm>
          <a:off x="1292510" y="4351688"/>
          <a:ext cx="9858709" cy="1769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353">
                  <a:extLst>
                    <a:ext uri="{9D8B030D-6E8A-4147-A177-3AD203B41FA5}">
                      <a16:colId xmlns:a16="http://schemas.microsoft.com/office/drawing/2014/main" val="4157754192"/>
                    </a:ext>
                  </a:extLst>
                </a:gridCol>
                <a:gridCol w="2068356">
                  <a:extLst>
                    <a:ext uri="{9D8B030D-6E8A-4147-A177-3AD203B41FA5}">
                      <a16:colId xmlns:a16="http://schemas.microsoft.com/office/drawing/2014/main" val="2471630988"/>
                    </a:ext>
                  </a:extLst>
                </a:gridCol>
              </a:tblGrid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Sağlık hizmetlerinden memnunum.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377651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Bir sorun olduğunda, yöneticilerimizle bu sorunu paylaşır ve çözümleriz.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3281842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Kantin hizmetlerinden memnunum.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1120054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Özel gereksinimli çalışanlara yönelik hizmetlerinden memnunum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4202638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Personel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taşıma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hizmetlerinden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memnunum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3940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83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800E85E-85F5-083E-9B33-30240991DDFB}"/>
              </a:ext>
            </a:extLst>
          </p:cNvPr>
          <p:cNvSpPr>
            <a:spLocks noChangeAspect="1"/>
          </p:cNvSpPr>
          <p:nvPr/>
        </p:nvSpPr>
        <p:spPr>
          <a:xfrm rot="5400000">
            <a:off x="5270809" y="-63191"/>
            <a:ext cx="1650380" cy="12192001"/>
          </a:xfrm>
          <a:prstGeom prst="rect">
            <a:avLst/>
          </a:prstGeom>
          <a:solidFill>
            <a:srgbClr val="002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225EE44-7F47-7AAA-CEE2-81B0B54A16E9}"/>
              </a:ext>
            </a:extLst>
          </p:cNvPr>
          <p:cNvSpPr txBox="1">
            <a:spLocks/>
          </p:cNvSpPr>
          <p:nvPr/>
        </p:nvSpPr>
        <p:spPr>
          <a:xfrm>
            <a:off x="838200" y="5595614"/>
            <a:ext cx="6869906" cy="9139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Aft>
                <a:spcPts val="600"/>
              </a:spcAft>
              <a:buClrTx/>
              <a:buSzPct val="125000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Bilgileri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24DE43F7-1AA4-F4EA-FAB9-98AED3DC62EE}"/>
              </a:ext>
            </a:extLst>
          </p:cNvPr>
          <p:cNvSpPr txBox="1">
            <a:spLocks/>
          </p:cNvSpPr>
          <p:nvPr/>
        </p:nvSpPr>
        <p:spPr>
          <a:xfrm>
            <a:off x="7708106" y="5586418"/>
            <a:ext cx="3607595" cy="934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fontAlgn="base">
              <a:spcBef>
                <a:spcPts val="1000"/>
              </a:spcBef>
              <a:spcAft>
                <a:spcPct val="0"/>
              </a:spcAft>
            </a:pPr>
            <a:r>
              <a:rPr lang="en-US" altLang="tr-TR" sz="18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altLang="tr-TR" sz="1800" b="1" kern="1200" cap="none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ürütülen</a:t>
            </a:r>
            <a:r>
              <a:rPr lang="en-US" altLang="tr-TR" sz="1800" b="1" kern="1200" cap="none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tr-TR" sz="1800" b="1" kern="1200" cap="none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Devam</a:t>
            </a:r>
            <a:r>
              <a:rPr lang="en-US" altLang="tr-TR" sz="1800" b="1" kern="1200" cap="none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tr-TR" sz="1800" b="1" kern="1200" cap="none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eden</a:t>
            </a:r>
            <a:r>
              <a:rPr lang="en-US" altLang="tr-TR" sz="1800" b="1" kern="1200" cap="none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tr-TR" sz="1800" b="1" kern="1200" cap="none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Projeler</a:t>
            </a:r>
            <a:endParaRPr lang="en-US" altLang="tr-TR" sz="1800" kern="1200" cap="none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03B5D365-58B4-D890-BF36-7A65B09AC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479640"/>
              </p:ext>
            </p:extLst>
          </p:nvPr>
        </p:nvGraphicFramePr>
        <p:xfrm>
          <a:off x="558799" y="768593"/>
          <a:ext cx="3825913" cy="3732221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2538463">
                  <a:extLst>
                    <a:ext uri="{9D8B030D-6E8A-4147-A177-3AD203B41FA5}">
                      <a16:colId xmlns:a16="http://schemas.microsoft.com/office/drawing/2014/main" val="3716586358"/>
                    </a:ext>
                  </a:extLst>
                </a:gridCol>
                <a:gridCol w="1287450">
                  <a:extLst>
                    <a:ext uri="{9D8B030D-6E8A-4147-A177-3AD203B41FA5}">
                      <a16:colId xmlns:a16="http://schemas.microsoft.com/office/drawing/2014/main" val="2320088664"/>
                    </a:ext>
                  </a:extLst>
                </a:gridCol>
              </a:tblGrid>
              <a:tr h="4662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i="0" dirty="0">
                          <a:solidFill>
                            <a:schemeClr val="bg1"/>
                          </a:solidFill>
                          <a:effectLst/>
                          <a:latin typeface="Akrobat 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 Adı</a:t>
                      </a:r>
                      <a:endParaRPr lang="en-US" sz="1800" b="1" i="0" dirty="0">
                        <a:solidFill>
                          <a:schemeClr val="bg1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i="0" dirty="0">
                          <a:solidFill>
                            <a:schemeClr val="bg1"/>
                          </a:solidFill>
                          <a:effectLst/>
                          <a:latin typeface="Akrobat 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 Sayısı</a:t>
                      </a:r>
                      <a:endParaRPr lang="en-US" sz="1800" b="1" i="0" dirty="0">
                        <a:solidFill>
                          <a:schemeClr val="bg1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91706"/>
                  </a:ext>
                </a:extLst>
              </a:tr>
              <a:tr h="46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>
                          <a:solidFill>
                            <a:srgbClr val="002F94"/>
                          </a:solidFill>
                          <a:effectLst/>
                          <a:latin typeface="Akrobat 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MARKA</a:t>
                      </a:r>
                      <a:endParaRPr lang="en-US" sz="1600" b="1" i="0">
                        <a:solidFill>
                          <a:srgbClr val="002F94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013531"/>
                  </a:ext>
                </a:extLst>
              </a:tr>
              <a:tr h="46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>
                          <a:solidFill>
                            <a:srgbClr val="002F94"/>
                          </a:solidFill>
                          <a:effectLst/>
                          <a:latin typeface="Akrobat 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TUSEB</a:t>
                      </a:r>
                      <a:endParaRPr lang="en-US" sz="1600" b="1" i="0">
                        <a:solidFill>
                          <a:srgbClr val="002F94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914669"/>
                  </a:ext>
                </a:extLst>
              </a:tr>
              <a:tr h="46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 dirty="0">
                          <a:solidFill>
                            <a:srgbClr val="002F94"/>
                          </a:solidFill>
                          <a:effectLst/>
                          <a:latin typeface="Akrobat 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TÜBİTAK</a:t>
                      </a:r>
                      <a:endParaRPr lang="en-US" sz="1600" b="1" i="0" dirty="0">
                        <a:solidFill>
                          <a:srgbClr val="002F94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188137" marR="7839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915430"/>
                  </a:ext>
                </a:extLst>
              </a:tr>
              <a:tr h="46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 dirty="0">
                          <a:solidFill>
                            <a:srgbClr val="002F94"/>
                          </a:solidFill>
                          <a:effectLst/>
                          <a:latin typeface="Akrobat 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TÜBİTAK (2209 Öğr.)</a:t>
                      </a:r>
                      <a:endParaRPr lang="en-US" sz="1600" b="1" i="0" dirty="0">
                        <a:solidFill>
                          <a:srgbClr val="002F94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188137" marR="7839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14913"/>
                  </a:ext>
                </a:extLst>
              </a:tr>
              <a:tr h="46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 dirty="0">
                          <a:solidFill>
                            <a:srgbClr val="002F94"/>
                          </a:solidFill>
                          <a:effectLst/>
                          <a:latin typeface="Akrobat 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</a:t>
                      </a:r>
                      <a:endParaRPr lang="en-US" sz="1600" b="1" i="0" dirty="0">
                        <a:solidFill>
                          <a:srgbClr val="002F94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97487"/>
                  </a:ext>
                </a:extLst>
              </a:tr>
              <a:tr h="46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>
                          <a:solidFill>
                            <a:srgbClr val="002F94"/>
                          </a:solidFill>
                          <a:effectLst/>
                          <a:latin typeface="Akrobat 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BAP</a:t>
                      </a:r>
                      <a:endParaRPr lang="en-US" sz="1600" b="1" i="0">
                        <a:solidFill>
                          <a:srgbClr val="002F94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33810"/>
                  </a:ext>
                </a:extLst>
              </a:tr>
              <a:tr h="46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 dirty="0">
                          <a:solidFill>
                            <a:srgbClr val="002F94"/>
                          </a:solidFill>
                          <a:effectLst/>
                          <a:latin typeface="Akrobat 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DİĞER</a:t>
                      </a:r>
                      <a:endParaRPr lang="en-US" sz="1600" b="1" i="0" dirty="0">
                        <a:solidFill>
                          <a:srgbClr val="002F94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364118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E793622-D22C-F85D-0F14-8BFBFF0297D2}"/>
              </a:ext>
            </a:extLst>
          </p:cNvPr>
          <p:cNvGrpSpPr/>
          <p:nvPr/>
        </p:nvGrpSpPr>
        <p:grpSpPr>
          <a:xfrm>
            <a:off x="4461830" y="1509352"/>
            <a:ext cx="7821976" cy="2106809"/>
            <a:chOff x="4556393" y="768593"/>
            <a:chExt cx="7440976" cy="1816100"/>
          </a:xfrm>
        </p:grpSpPr>
        <p:pic>
          <p:nvPicPr>
            <p:cNvPr id="8" name="Picture 7" descr="A screenshot of a phone&#10;&#10;Description automatically generated">
              <a:extLst>
                <a:ext uri="{FF2B5EF4-FFF2-40B4-BE49-F238E27FC236}">
                  <a16:creationId xmlns:a16="http://schemas.microsoft.com/office/drawing/2014/main" id="{E90AAE82-5445-3D22-DA26-15C31AC24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393" y="768593"/>
              <a:ext cx="7363858" cy="1346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D477D4-7A5A-AA8C-B15C-104D0380A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6393" y="2114793"/>
              <a:ext cx="7440976" cy="46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261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84692069-2E00-CC83-0E88-643BF485037A}"/>
              </a:ext>
            </a:extLst>
          </p:cNvPr>
          <p:cNvSpPr>
            <a:spLocks noChangeAspect="1"/>
          </p:cNvSpPr>
          <p:nvPr/>
        </p:nvSpPr>
        <p:spPr>
          <a:xfrm rot="5400000">
            <a:off x="5270809" y="-63191"/>
            <a:ext cx="1650380" cy="12192001"/>
          </a:xfrm>
          <a:prstGeom prst="rect">
            <a:avLst/>
          </a:prstGeom>
          <a:solidFill>
            <a:srgbClr val="002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BC61EC1-7E46-D311-238B-A359196A9E1D}"/>
              </a:ext>
            </a:extLst>
          </p:cNvPr>
          <p:cNvSpPr txBox="1">
            <a:spLocks/>
          </p:cNvSpPr>
          <p:nvPr/>
        </p:nvSpPr>
        <p:spPr>
          <a:xfrm>
            <a:off x="838200" y="5595614"/>
            <a:ext cx="6869906" cy="9139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Aft>
                <a:spcPts val="600"/>
              </a:spcAft>
              <a:buClrTx/>
              <a:buSzPct val="125000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Yayın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Bilgileri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80F268CC-1021-95D1-491F-721132783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238574"/>
              </p:ext>
            </p:extLst>
          </p:nvPr>
        </p:nvGraphicFramePr>
        <p:xfrm>
          <a:off x="876299" y="925551"/>
          <a:ext cx="10439402" cy="359805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197861">
                  <a:extLst>
                    <a:ext uri="{9D8B030D-6E8A-4147-A177-3AD203B41FA5}">
                      <a16:colId xmlns:a16="http://schemas.microsoft.com/office/drawing/2014/main" val="2385951392"/>
                    </a:ext>
                  </a:extLst>
                </a:gridCol>
                <a:gridCol w="1882321">
                  <a:extLst>
                    <a:ext uri="{9D8B030D-6E8A-4147-A177-3AD203B41FA5}">
                      <a16:colId xmlns:a16="http://schemas.microsoft.com/office/drawing/2014/main" val="1793927998"/>
                    </a:ext>
                  </a:extLst>
                </a:gridCol>
                <a:gridCol w="2679610">
                  <a:extLst>
                    <a:ext uri="{9D8B030D-6E8A-4147-A177-3AD203B41FA5}">
                      <a16:colId xmlns:a16="http://schemas.microsoft.com/office/drawing/2014/main" val="1661558236"/>
                    </a:ext>
                  </a:extLst>
                </a:gridCol>
                <a:gridCol w="2679610">
                  <a:extLst>
                    <a:ext uri="{9D8B030D-6E8A-4147-A177-3AD203B41FA5}">
                      <a16:colId xmlns:a16="http://schemas.microsoft.com/office/drawing/2014/main" val="1127256528"/>
                    </a:ext>
                  </a:extLst>
                </a:gridCol>
              </a:tblGrid>
              <a:tr h="1049777">
                <a:tc>
                  <a:txBody>
                    <a:bodyPr/>
                    <a:lstStyle/>
                    <a:p>
                      <a:endParaRPr lang="tr-TR" sz="2100" b="0" cap="none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cap="none" spc="0" dirty="0">
                          <a:solidFill>
                            <a:schemeClr val="bg1"/>
                          </a:solidFill>
                          <a:latin typeface="Akrobat SemiBold" pitchFamily="2" charset="0"/>
                          <a:cs typeface="Calibri" panose="020F0502020204030204" pitchFamily="34" charset="0"/>
                        </a:rPr>
                        <a:t>Yayın Sayısı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cap="none" spc="0" dirty="0">
                          <a:solidFill>
                            <a:schemeClr val="bg1"/>
                          </a:solidFill>
                          <a:latin typeface="Akrobat SemiBold" pitchFamily="2" charset="0"/>
                          <a:cs typeface="Calibri" panose="020F0502020204030204" pitchFamily="34" charset="0"/>
                        </a:rPr>
                        <a:t>Birimdeki Toplam Öğretim Elemanı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cap="none" spc="0" dirty="0">
                          <a:solidFill>
                            <a:schemeClr val="bg1"/>
                          </a:solidFill>
                          <a:latin typeface="Akrobat SemiBold" pitchFamily="2" charset="0"/>
                          <a:cs typeface="Calibri" panose="020F0502020204030204" pitchFamily="34" charset="0"/>
                        </a:rPr>
                        <a:t>Öğretim Elemanı Başına Düşen Yayın Sayısı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02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247475"/>
                  </a:ext>
                </a:extLst>
              </a:tr>
              <a:tr h="41835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Uluslararası Makale</a:t>
                      </a:r>
                    </a:p>
                  </a:txBody>
                  <a:tcPr marL="60291" marR="60291" marT="8374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0291" marR="60291" marT="60291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60291" marR="60291" marT="60291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50856"/>
                  </a:ext>
                </a:extLst>
              </a:tr>
              <a:tr h="41835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Ulusal Makale</a:t>
                      </a:r>
                    </a:p>
                  </a:txBody>
                  <a:tcPr marL="60291" marR="60291" marT="8374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60291" marR="60291" marT="60291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60291" marR="60291" marT="60291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534190"/>
                  </a:ext>
                </a:extLst>
              </a:tr>
              <a:tr h="41835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Uluslararası Bildiri</a:t>
                      </a:r>
                    </a:p>
                  </a:txBody>
                  <a:tcPr marL="60291" marR="60291" marT="8374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60291" marR="60291" marT="60291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60291" marR="60291" marT="60291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383342"/>
                  </a:ext>
                </a:extLst>
              </a:tr>
              <a:tr h="41835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Ulusal Bildiri</a:t>
                      </a:r>
                    </a:p>
                  </a:txBody>
                  <a:tcPr marL="60291" marR="60291" marT="8374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60291" marR="60291" marT="60291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60291" marR="60291" marT="60291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949051"/>
                  </a:ext>
                </a:extLst>
              </a:tr>
              <a:tr h="41835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Kitap/Kitap Bölümü</a:t>
                      </a:r>
                    </a:p>
                  </a:txBody>
                  <a:tcPr marL="60291" marR="60291" marT="8374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60291" marR="60291" marT="60291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60291" marR="60291" marT="60291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459309"/>
                  </a:ext>
                </a:extLst>
              </a:tr>
              <a:tr h="41835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marL="60291" marR="60291" marT="8374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254</a:t>
                      </a:r>
                    </a:p>
                  </a:txBody>
                  <a:tcPr marL="60291" marR="60291" marT="60291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60291" marR="60291" marT="60291" marB="120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055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02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88B12B03-EB17-9CDA-EE33-80D09F5B6412}"/>
              </a:ext>
            </a:extLst>
          </p:cNvPr>
          <p:cNvSpPr>
            <a:spLocks noChangeAspect="1"/>
          </p:cNvSpPr>
          <p:nvPr/>
        </p:nvSpPr>
        <p:spPr>
          <a:xfrm rot="5400000">
            <a:off x="5270809" y="-63191"/>
            <a:ext cx="1650380" cy="12192001"/>
          </a:xfrm>
          <a:prstGeom prst="rect">
            <a:avLst/>
          </a:prstGeom>
          <a:solidFill>
            <a:srgbClr val="002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6669DE4-BA72-F983-961E-5173BBF2E109}"/>
              </a:ext>
            </a:extLst>
          </p:cNvPr>
          <p:cNvSpPr txBox="1">
            <a:spLocks/>
          </p:cNvSpPr>
          <p:nvPr/>
        </p:nvSpPr>
        <p:spPr>
          <a:xfrm>
            <a:off x="838199" y="5595614"/>
            <a:ext cx="9666767" cy="9139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Aft>
                <a:spcPts val="600"/>
              </a:spcAft>
              <a:buClrTx/>
              <a:buSzPct val="125000"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Birim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Tarafından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2023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Yılında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Düzenlenen</a:t>
            </a:r>
            <a:r>
              <a:rPr kumimoji="0" lang="tr-TR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2700" b="1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tr-TR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tkinlikler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9998D17F-8B6D-9CF5-5B77-0EDB72000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41169"/>
              </p:ext>
            </p:extLst>
          </p:nvPr>
        </p:nvGraphicFramePr>
        <p:xfrm>
          <a:off x="1863565" y="348411"/>
          <a:ext cx="8641402" cy="4014852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4663842">
                  <a:extLst>
                    <a:ext uri="{9D8B030D-6E8A-4147-A177-3AD203B41FA5}">
                      <a16:colId xmlns:a16="http://schemas.microsoft.com/office/drawing/2014/main" val="3643927946"/>
                    </a:ext>
                  </a:extLst>
                </a:gridCol>
                <a:gridCol w="1454226">
                  <a:extLst>
                    <a:ext uri="{9D8B030D-6E8A-4147-A177-3AD203B41FA5}">
                      <a16:colId xmlns:a16="http://schemas.microsoft.com/office/drawing/2014/main" val="2258667937"/>
                    </a:ext>
                  </a:extLst>
                </a:gridCol>
                <a:gridCol w="2523334">
                  <a:extLst>
                    <a:ext uri="{9D8B030D-6E8A-4147-A177-3AD203B41FA5}">
                      <a16:colId xmlns:a16="http://schemas.microsoft.com/office/drawing/2014/main" val="363675047"/>
                    </a:ext>
                  </a:extLst>
                </a:gridCol>
              </a:tblGrid>
              <a:tr h="42291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Etkinlik Türü</a:t>
                      </a:r>
                    </a:p>
                  </a:txBody>
                  <a:tcPr marL="108000" marR="7422" marT="1068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Sayısı</a:t>
                      </a:r>
                    </a:p>
                  </a:txBody>
                  <a:tcPr marL="72000" marR="7422" marT="1068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Etkinlik Adı</a:t>
                      </a:r>
                    </a:p>
                  </a:txBody>
                  <a:tcPr marL="72000" marR="7422" marT="10687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02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23817"/>
                  </a:ext>
                </a:extLst>
              </a:tr>
              <a:tr h="40403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Sempozyum /  Kongre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41</a:t>
                      </a:r>
                      <a:endParaRPr lang="tr-TR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920410"/>
                  </a:ext>
                </a:extLst>
              </a:tr>
              <a:tr h="40403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Konferans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12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16662"/>
                  </a:ext>
                </a:extLst>
              </a:tr>
              <a:tr h="40403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Panel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8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424351"/>
                  </a:ext>
                </a:extLst>
              </a:tr>
              <a:tr h="40403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Seminer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11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4501"/>
                  </a:ext>
                </a:extLst>
              </a:tr>
              <a:tr h="40403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Teknik Gezi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2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71772"/>
                  </a:ext>
                </a:extLst>
              </a:tr>
              <a:tr h="40403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Söyleşi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3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  <a:alpha val="4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75113"/>
                  </a:ext>
                </a:extLst>
              </a:tr>
              <a:tr h="40403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Çalıştay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14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95947"/>
                  </a:ext>
                </a:extLst>
              </a:tr>
              <a:tr h="38251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Diğer (Sergi, Tiyatro, Konser vb.)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  <a:alpha val="4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667732"/>
                  </a:ext>
                </a:extLst>
              </a:tr>
              <a:tr h="26783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96</a:t>
                      </a:r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22" marR="7422" marT="10687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  <a:alpha val="4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820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44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EAAF14D-F98C-3244-642B-4A28A056FFF0}"/>
              </a:ext>
            </a:extLst>
          </p:cNvPr>
          <p:cNvSpPr>
            <a:spLocks noChangeAspect="1"/>
          </p:cNvSpPr>
          <p:nvPr/>
        </p:nvSpPr>
        <p:spPr>
          <a:xfrm rot="5400000">
            <a:off x="5270809" y="-63191"/>
            <a:ext cx="1650380" cy="12192001"/>
          </a:xfrm>
          <a:prstGeom prst="rect">
            <a:avLst/>
          </a:prstGeom>
          <a:solidFill>
            <a:srgbClr val="002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B11F65C-9332-5795-D66E-F152113189A4}"/>
              </a:ext>
            </a:extLst>
          </p:cNvPr>
          <p:cNvSpPr txBox="1">
            <a:spLocks/>
          </p:cNvSpPr>
          <p:nvPr/>
        </p:nvSpPr>
        <p:spPr>
          <a:xfrm>
            <a:off x="838200" y="5595614"/>
            <a:ext cx="6869906" cy="9139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Bütçe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Uygulamaları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6E2E88-FD3D-C5B8-239D-313FC74BF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60156"/>
              </p:ext>
            </p:extLst>
          </p:nvPr>
        </p:nvGraphicFramePr>
        <p:xfrm>
          <a:off x="4676483" y="445240"/>
          <a:ext cx="6436166" cy="4543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9932">
                  <a:extLst>
                    <a:ext uri="{9D8B030D-6E8A-4147-A177-3AD203B41FA5}">
                      <a16:colId xmlns:a16="http://schemas.microsoft.com/office/drawing/2014/main" val="806998514"/>
                    </a:ext>
                  </a:extLst>
                </a:gridCol>
                <a:gridCol w="1976234">
                  <a:extLst>
                    <a:ext uri="{9D8B030D-6E8A-4147-A177-3AD203B41FA5}">
                      <a16:colId xmlns:a16="http://schemas.microsoft.com/office/drawing/2014/main" val="2192354287"/>
                    </a:ext>
                  </a:extLst>
                </a:gridCol>
              </a:tblGrid>
              <a:tr h="1325570">
                <a:tc>
                  <a:txBody>
                    <a:bodyPr/>
                    <a:lstStyle/>
                    <a:p>
                      <a:pPr algn="ctr"/>
                      <a:r>
                        <a:rPr lang="tr-TR" sz="1050">
                          <a:effectLst/>
                        </a:rPr>
                        <a:t>TERTİP</a:t>
                      </a:r>
                      <a:endParaRPr lang="tr-T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>
                          <a:effectLst/>
                        </a:rPr>
                        <a:t>HARCAMA (AVANS DAHİL)</a:t>
                      </a:r>
                      <a:endParaRPr lang="tr-T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781380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Personel  Maaşı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>
                          <a:effectLst/>
                        </a:rPr>
                        <a:t>67.162.966,37</a:t>
                      </a:r>
                      <a:endParaRPr lang="tr-TR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04475281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Sos. </a:t>
                      </a:r>
                      <a:r>
                        <a:rPr lang="tr-TR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Güv</a:t>
                      </a: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Kurum Prim </a:t>
                      </a:r>
                      <a:r>
                        <a:rPr lang="tr-TR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Gid</a:t>
                      </a: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(Memurlar)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>
                          <a:effectLst/>
                        </a:rPr>
                        <a:t>9.508.583,66</a:t>
                      </a:r>
                      <a:endParaRPr lang="tr-TR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22749722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Sos. </a:t>
                      </a:r>
                      <a:r>
                        <a:rPr lang="tr-TR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Güv</a:t>
                      </a: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Kurum Prim </a:t>
                      </a:r>
                      <a:r>
                        <a:rPr lang="tr-TR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Gid</a:t>
                      </a: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(Geçici Süreli Çalışanlar)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>
                          <a:effectLst/>
                        </a:rPr>
                        <a:t>3.171,51</a:t>
                      </a:r>
                      <a:endParaRPr lang="tr-TR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1111890"/>
                  </a:ext>
                </a:extLst>
              </a:tr>
              <a:tr h="579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Tüketime Yönelik Mal ve Malzeme Alımı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>
                          <a:effectLst/>
                        </a:rPr>
                        <a:t>11.899,20</a:t>
                      </a:r>
                      <a:endParaRPr lang="tr-TR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19893873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Geçici Görev Yolluğu (Yurtdışı)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>
                          <a:effectLst/>
                        </a:rPr>
                        <a:t>32.072,00</a:t>
                      </a:r>
                      <a:endParaRPr lang="tr-TR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88082020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Geçici Görev Yolluğu (Yurtdışı)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>
                          <a:effectLst/>
                        </a:rPr>
                        <a:t>17.639,67</a:t>
                      </a:r>
                      <a:endParaRPr lang="tr-TR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2419729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Hizmet Alımı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>
                          <a:effectLst/>
                        </a:rPr>
                        <a:t>2.160,25</a:t>
                      </a:r>
                      <a:endParaRPr lang="tr-TR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3702552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Toplam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800" dirty="0">
                          <a:effectLst/>
                        </a:rPr>
                        <a:t>76.738.492,66</a:t>
                      </a:r>
                      <a:endParaRPr lang="tr-TR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2839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615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8FE1D4B3-C258-2690-B968-8553E4337100}"/>
              </a:ext>
            </a:extLst>
          </p:cNvPr>
          <p:cNvSpPr>
            <a:spLocks noChangeAspect="1"/>
          </p:cNvSpPr>
          <p:nvPr/>
        </p:nvSpPr>
        <p:spPr>
          <a:xfrm rot="5400000">
            <a:off x="5683407" y="349405"/>
            <a:ext cx="825189" cy="12192001"/>
          </a:xfrm>
          <a:prstGeom prst="rect">
            <a:avLst/>
          </a:prstGeom>
          <a:solidFill>
            <a:srgbClr val="002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4" name="3 İçerik Yer Tutucusu">
            <a:extLst>
              <a:ext uri="{FF2B5EF4-FFF2-40B4-BE49-F238E27FC236}">
                <a16:creationId xmlns:a16="http://schemas.microsoft.com/office/drawing/2014/main" id="{96C96DDC-22E1-0A0C-6EC6-2AEE12784F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684132"/>
              </p:ext>
            </p:extLst>
          </p:nvPr>
        </p:nvGraphicFramePr>
        <p:xfrm>
          <a:off x="1227341" y="212624"/>
          <a:ext cx="10146903" cy="635150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833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3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788"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cap="all" spc="150">
                          <a:solidFill>
                            <a:schemeClr val="lt1"/>
                          </a:solidFill>
                          <a:latin typeface="Akrobat SemiBold" pitchFamily="2" charset="0"/>
                        </a:rPr>
                        <a:t>POZİTİF</a:t>
                      </a:r>
                    </a:p>
                  </a:txBody>
                  <a:tcPr marL="132228" marR="132228" marT="132228" marB="1322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cap="all" spc="150" dirty="0">
                          <a:solidFill>
                            <a:schemeClr val="lt1"/>
                          </a:solidFill>
                          <a:latin typeface="Akrobat SemiBold" pitchFamily="2" charset="0"/>
                        </a:rPr>
                        <a:t>NEGATİF</a:t>
                      </a:r>
                    </a:p>
                  </a:txBody>
                  <a:tcPr marL="132228" marR="132228" marT="132228" marB="1322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002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12">
                <a:tc>
                  <a:txBody>
                    <a:bodyPr/>
                    <a:lstStyle/>
                    <a:p>
                      <a:pPr algn="ctr"/>
                      <a:r>
                        <a:rPr lang="tr-TR" sz="1300" b="1" cap="none" spc="0">
                          <a:solidFill>
                            <a:schemeClr val="tx1"/>
                          </a:solidFill>
                        </a:rPr>
                        <a:t>GÜÇLÜ YÖNLER</a:t>
                      </a:r>
                    </a:p>
                  </a:txBody>
                  <a:tcPr marL="132228" marR="132228" marT="132228" marB="13222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cap="none" spc="0">
                          <a:solidFill>
                            <a:schemeClr val="tx1"/>
                          </a:solidFill>
                        </a:rPr>
                        <a:t>ZAYIF YÖNLER</a:t>
                      </a:r>
                    </a:p>
                  </a:txBody>
                  <a:tcPr marL="132228" marR="132228" marT="132228" marB="13222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923">
                <a:tc>
                  <a:txBody>
                    <a:bodyPr/>
                    <a:lstStyle/>
                    <a:p>
                      <a:pPr marL="85725" lvl="0" indent="-8572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Arial" pitchFamily="34" charset="0"/>
                        <a:buChar char="•"/>
                        <a:tabLst>
                          <a:tab pos="85725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Nitelikle öğretim kadrosuna sahip olmamız (Kurum içi, ulusal ve uluslararası platformlarda etkin bir kadromuz olması)</a:t>
                      </a:r>
                    </a:p>
                    <a:p>
                      <a:pPr marL="85725" lvl="0" indent="-8572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Arial" pitchFamily="34" charset="0"/>
                        <a:buChar char="•"/>
                        <a:tabLst>
                          <a:tab pos="85725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Üniversitenin geçmişi olan büyük fakültelerinden biri olmamız</a:t>
                      </a:r>
                    </a:p>
                    <a:p>
                      <a:pPr marL="85725" lvl="0" indent="-8572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Arial" pitchFamily="34" charset="0"/>
                        <a:buChar char="•"/>
                        <a:tabLst>
                          <a:tab pos="85725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Araştırma ve eğitim faaliyetlerinde üst yönetim desteği,</a:t>
                      </a:r>
                    </a:p>
                    <a:p>
                      <a:pPr marL="85725" lvl="0" indent="-8572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Arial" pitchFamily="34" charset="0"/>
                        <a:buChar char="•"/>
                        <a:tabLst>
                          <a:tab pos="85725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ERASMUS programına dahil olmak ve bunu etkili bir şekilde kullanmak</a:t>
                      </a:r>
                    </a:p>
                  </a:txBody>
                  <a:tcPr marL="132228" marR="132228" marT="132228" marB="13222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975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Öğrenci sayısının fazla olması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975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Öğretim elemanı başına düşen öğrenci sayısının fazla olması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975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Yeterli derslik olmaması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975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Bazı alanlarda öğretim elemanı eksikliği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975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Araştırma için verilen desteğin yetersizliği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975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Örgün Formasyon ile artı iş yükünün gelmesi (600 öğrenci)</a:t>
                      </a:r>
                    </a:p>
                  </a:txBody>
                  <a:tcPr marL="132228" marR="132228" marT="132228" marB="13222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12"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cap="none" spc="0">
                          <a:solidFill>
                            <a:schemeClr val="bg1"/>
                          </a:solidFill>
                          <a:latin typeface="Akrobat SemiBold" pitchFamily="2" charset="0"/>
                        </a:rPr>
                        <a:t>FIRSATLAR</a:t>
                      </a:r>
                    </a:p>
                  </a:txBody>
                  <a:tcPr marL="132228" marR="132228" marT="132228" marB="13222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cap="none" spc="0" dirty="0">
                          <a:solidFill>
                            <a:schemeClr val="bg1"/>
                          </a:solidFill>
                          <a:latin typeface="Akrobat SemiBold" pitchFamily="2" charset="0"/>
                        </a:rPr>
                        <a:t>TEHDİTLER</a:t>
                      </a:r>
                    </a:p>
                  </a:txBody>
                  <a:tcPr marL="132228" marR="132228" marT="132228" marB="13222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2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7935">
                <a:tc>
                  <a:txBody>
                    <a:bodyPr/>
                    <a:lstStyle/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Eğitim Fakültesi’nin gelişmeye açık bir potansiyele sahip olması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Büyük bir fakülte olmamız nedeniyle araştırmalara ve projelere potansiyel oluşturma bakımından bir fırsattır.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AB öğrenci ve öğretim üyesi değişim programları, </a:t>
                      </a:r>
                    </a:p>
                  </a:txBody>
                  <a:tcPr marL="132228" marR="132228" marT="132228" marB="13222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Sınıfların kalabalık olması ve bu durumun niteliği etkilemesi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Öğrencilerin boş zamanlarını değerlendirecek yeterli mekanların olmaması,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Öğrencilerin yararlanabileceği fakülte kütüphanesinin olmaması, 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300" cap="none" spc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Tüm sınıfların çağdaş eğitim teknolojisi ile donatılmaması ve öğretmen adaylarının teknolojiden yeterince yararlanmaması onların yetişmesi açısından bir tehdittir.</a:t>
                      </a:r>
                    </a:p>
                  </a:txBody>
                  <a:tcPr marL="132228" marR="132228" marT="132228" marB="13222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1 Başlık">
            <a:extLst>
              <a:ext uri="{FF2B5EF4-FFF2-40B4-BE49-F238E27FC236}">
                <a16:creationId xmlns:a16="http://schemas.microsoft.com/office/drawing/2014/main" id="{3A847F6E-6D97-4E76-5F45-80026F392763}"/>
              </a:ext>
            </a:extLst>
          </p:cNvPr>
          <p:cNvSpPr txBox="1">
            <a:spLocks/>
          </p:cNvSpPr>
          <p:nvPr/>
        </p:nvSpPr>
        <p:spPr>
          <a:xfrm>
            <a:off x="1858536" y="6144110"/>
            <a:ext cx="8229600" cy="713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dirty="0">
                <a:solidFill>
                  <a:schemeClr val="bg1"/>
                </a:solidFill>
              </a:rPr>
              <a:t>SWOT (GZFT) Analizi</a:t>
            </a:r>
          </a:p>
        </p:txBody>
      </p:sp>
    </p:spTree>
    <p:extLst>
      <p:ext uri="{BB962C8B-B14F-4D97-AF65-F5344CB8AC3E}">
        <p14:creationId xmlns:p14="http://schemas.microsoft.com/office/powerpoint/2010/main" val="29438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20D3971-68A4-C114-E6B0-8CD11FA8B84E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 rot="5400000">
            <a:off x="5270812" y="-5270811"/>
            <a:ext cx="1650380" cy="12192001"/>
          </a:xfrm>
          <a:prstGeom prst="rect">
            <a:avLst/>
          </a:prstGeom>
          <a:solidFill>
            <a:srgbClr val="002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531EC72C-4794-06F9-D129-5785924B4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57123"/>
              </p:ext>
            </p:extLst>
          </p:nvPr>
        </p:nvGraphicFramePr>
        <p:xfrm>
          <a:off x="1100128" y="2382603"/>
          <a:ext cx="9939579" cy="2997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9579">
                  <a:extLst>
                    <a:ext uri="{9D8B030D-6E8A-4147-A177-3AD203B41FA5}">
                      <a16:colId xmlns:a16="http://schemas.microsoft.com/office/drawing/2014/main" val="3965422314"/>
                    </a:ext>
                  </a:extLst>
                </a:gridCol>
              </a:tblGrid>
              <a:tr h="400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800" b="1" i="0" kern="10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Etkinlik/Faaliyet/Proje/ Eğitim Adı </a:t>
                      </a:r>
                      <a:endParaRPr lang="tr-TR" sz="1800" b="1" i="0" kern="10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968824"/>
                  </a:ext>
                </a:extLst>
              </a:tr>
              <a:tr h="347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Fakülte içinde akademik personel ve lisansüstü öğrencilerin yayın kalitesini artırmak amacıyla oluşturulan araştırma birimi (ARIDEB) faaliyetlerinin artırılması</a:t>
                      </a:r>
                      <a:endParaRPr lang="tr-TR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6311764"/>
                  </a:ext>
                </a:extLst>
              </a:tr>
              <a:tr h="347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önemli paydaşımız olan Milli Eğitim Müdürlüğü ve </a:t>
                      </a:r>
                      <a:r>
                        <a:rPr lang="tr-TR" sz="1600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MEM’e</a:t>
                      </a:r>
                      <a:r>
                        <a:rPr lang="tr-TR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bağlı okullarla projelerin artırılması</a:t>
                      </a:r>
                      <a:endParaRPr lang="tr-TR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346330"/>
                  </a:ext>
                </a:extLst>
              </a:tr>
              <a:tr h="347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Öğretmen adaylarını, mezun öğrencilerle buluşturabileceğimiz etkinliklerin artırılması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172067"/>
                  </a:ext>
                </a:extLst>
              </a:tr>
              <a:tr h="347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TUBİTAK başta olmak üzere proje başvurularının ve kabullerinin takibinin sağlanması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9174627"/>
                  </a:ext>
                </a:extLst>
              </a:tr>
              <a:tr h="347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Akademik Personel için akademik, idari ve öğretim faaliyetlerini baz alan bir ödül sisteminin uygulamaya geçirilmesi</a:t>
                      </a:r>
                      <a:endParaRPr lang="tr-TR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0177762"/>
                  </a:ext>
                </a:extLst>
              </a:tr>
              <a:tr h="347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Eğitim Programlarının Güncellenmesi (Komisyon kurulup çalışmalarına başladı)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675519"/>
                  </a:ext>
                </a:extLst>
              </a:tr>
              <a:tr h="347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Programların akreditasyonu (Komisyon kurulup çalışmalarına başladı)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6930592"/>
                  </a:ext>
                </a:extLst>
              </a:tr>
            </a:tbl>
          </a:graphicData>
        </a:graphic>
      </p:graphicFrame>
      <p:sp>
        <p:nvSpPr>
          <p:cNvPr id="5" name="Başlık 1">
            <a:extLst>
              <a:ext uri="{FF2B5EF4-FFF2-40B4-BE49-F238E27FC236}">
                <a16:creationId xmlns:a16="http://schemas.microsoft.com/office/drawing/2014/main" id="{B55A81CA-C782-DCCF-7B89-226F980FE089}"/>
              </a:ext>
            </a:extLst>
          </p:cNvPr>
          <p:cNvSpPr txBox="1">
            <a:spLocks/>
          </p:cNvSpPr>
          <p:nvPr/>
        </p:nvSpPr>
        <p:spPr>
          <a:xfrm>
            <a:off x="1531947" y="630295"/>
            <a:ext cx="8949690" cy="7190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b">
            <a:normAutofit/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cap="none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2024 Yılı İçin Planladığınız Etkinlikler</a:t>
            </a:r>
          </a:p>
        </p:txBody>
      </p:sp>
    </p:spTree>
    <p:extLst>
      <p:ext uri="{BB962C8B-B14F-4D97-AF65-F5344CB8AC3E}">
        <p14:creationId xmlns:p14="http://schemas.microsoft.com/office/powerpoint/2010/main" val="345193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>
            <a:extLst>
              <a:ext uri="{FF2B5EF4-FFF2-40B4-BE49-F238E27FC236}">
                <a16:creationId xmlns:a16="http://schemas.microsoft.com/office/drawing/2014/main" id="{33A65539-E2BD-A13C-9730-60B1670B8F54}"/>
              </a:ext>
            </a:extLst>
          </p:cNvPr>
          <p:cNvSpPr txBox="1">
            <a:spLocks/>
          </p:cNvSpPr>
          <p:nvPr/>
        </p:nvSpPr>
        <p:spPr>
          <a:xfrm>
            <a:off x="1337823" y="81239"/>
            <a:ext cx="9516351" cy="67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İnsan Kaynakları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C63FBF43-8075-4DAF-8DA3-AC2095DE4A1E}"/>
              </a:ext>
            </a:extLst>
          </p:cNvPr>
          <p:cNvSpPr txBox="1">
            <a:spLocks/>
          </p:cNvSpPr>
          <p:nvPr/>
        </p:nvSpPr>
        <p:spPr>
          <a:xfrm>
            <a:off x="488941" y="709521"/>
            <a:ext cx="2776318" cy="347492"/>
          </a:xfrm>
          <a:prstGeom prst="rect">
            <a:avLst/>
          </a:prstGeom>
          <a:solidFill>
            <a:srgbClr val="002F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 fontScale="92500" lnSpcReduction="20000"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Akademik Personel</a:t>
            </a:r>
          </a:p>
        </p:txBody>
      </p:sp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DB3F9928-425F-E99C-6764-0C12F1A66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79024"/>
              </p:ext>
            </p:extLst>
          </p:nvPr>
        </p:nvGraphicFramePr>
        <p:xfrm>
          <a:off x="488941" y="1155235"/>
          <a:ext cx="11214113" cy="5371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098">
                  <a:extLst>
                    <a:ext uri="{9D8B030D-6E8A-4147-A177-3AD203B41FA5}">
                      <a16:colId xmlns:a16="http://schemas.microsoft.com/office/drawing/2014/main" val="1855042029"/>
                    </a:ext>
                  </a:extLst>
                </a:gridCol>
                <a:gridCol w="947955">
                  <a:extLst>
                    <a:ext uri="{9D8B030D-6E8A-4147-A177-3AD203B41FA5}">
                      <a16:colId xmlns:a16="http://schemas.microsoft.com/office/drawing/2014/main" val="1123714560"/>
                    </a:ext>
                  </a:extLst>
                </a:gridCol>
                <a:gridCol w="1258349">
                  <a:extLst>
                    <a:ext uri="{9D8B030D-6E8A-4147-A177-3AD203B41FA5}">
                      <a16:colId xmlns:a16="http://schemas.microsoft.com/office/drawing/2014/main" val="3720318185"/>
                    </a:ext>
                  </a:extLst>
                </a:gridCol>
                <a:gridCol w="1140903">
                  <a:extLst>
                    <a:ext uri="{9D8B030D-6E8A-4147-A177-3AD203B41FA5}">
                      <a16:colId xmlns:a16="http://schemas.microsoft.com/office/drawing/2014/main" val="3059739162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4182046025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972381554"/>
                    </a:ext>
                  </a:extLst>
                </a:gridCol>
                <a:gridCol w="1324761">
                  <a:extLst>
                    <a:ext uri="{9D8B030D-6E8A-4147-A177-3AD203B41FA5}">
                      <a16:colId xmlns:a16="http://schemas.microsoft.com/office/drawing/2014/main" val="1867692533"/>
                    </a:ext>
                  </a:extLst>
                </a:gridCol>
                <a:gridCol w="1720854">
                  <a:extLst>
                    <a:ext uri="{9D8B030D-6E8A-4147-A177-3AD203B41FA5}">
                      <a16:colId xmlns:a16="http://schemas.microsoft.com/office/drawing/2014/main" val="1066120421"/>
                    </a:ext>
                  </a:extLst>
                </a:gridCol>
              </a:tblGrid>
              <a:tr h="503151">
                <a:tc>
                  <a:txBody>
                    <a:bodyPr/>
                    <a:lstStyle/>
                    <a:p>
                      <a:r>
                        <a:rPr lang="tr-TR" sz="1200" b="1" i="0" u="none" strike="noStrike" dirty="0">
                          <a:effectLst/>
                          <a:latin typeface="Akrobat SemiBold" pitchFamily="2" charset="0"/>
                        </a:rPr>
                        <a:t>Programlar</a:t>
                      </a:r>
                      <a:endParaRPr lang="tr-TR" sz="1200" dirty="0"/>
                    </a:p>
                  </a:txBody>
                  <a:tcPr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effectLst/>
                          <a:latin typeface="Akrobat SemiBold" pitchFamily="2" charset="0"/>
                        </a:rPr>
                        <a:t>Profesör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i="0" u="none" strike="noStrike" dirty="0">
                          <a:effectLst/>
                          <a:latin typeface="Akrobat SemiBold" pitchFamily="2" charset="0"/>
                        </a:rPr>
                        <a:t>Doçent</a:t>
                      </a:r>
                      <a:endParaRPr lang="tr-TR" sz="1200" dirty="0"/>
                    </a:p>
                  </a:txBody>
                  <a:tcPr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effectLst/>
                          <a:latin typeface="Akrobat SemiBold" pitchFamily="2" charset="0"/>
                        </a:rPr>
                        <a:t>Dr. Öğretim Üyesi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effectLst/>
                          <a:latin typeface="Akrobat SemiBold" pitchFamily="2" charset="0"/>
                        </a:rPr>
                        <a:t>Öğretim Görevlisi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effectLst/>
                          <a:latin typeface="Akrobat SemiBold" pitchFamily="2" charset="0"/>
                        </a:rPr>
                        <a:t>Öğrenci Sayısı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krobat SemiBold" pitchFamily="2" charset="0"/>
                        </a:rPr>
                        <a:t>Uluslararası Öğrenci Sayısı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effectLst/>
                          <a:latin typeface="Akrobat SemiBold" pitchFamily="2" charset="0"/>
                        </a:rPr>
                        <a:t>Öğretim Elemanı Başına Düşen Öğrenci Sayısı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257680"/>
                  </a:ext>
                </a:extLst>
              </a:tr>
              <a:tr h="466207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Bilgisayar ve Öğretim Teknolojileri Eğitimi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8556657"/>
                  </a:ext>
                </a:extLst>
              </a:tr>
              <a:tr h="216545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Rehberlik ve Psikolojik Danışmanlık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53,1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0305542"/>
                  </a:ext>
                </a:extLst>
              </a:tr>
              <a:tr h="216545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Eğitimde Ölçme ve Değerlendirme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5207113"/>
                  </a:ext>
                </a:extLst>
              </a:tr>
              <a:tr h="216545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Eğitim Programları ve Öğretim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230661"/>
                  </a:ext>
                </a:extLst>
              </a:tr>
              <a:tr h="216545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Eğitim Yönetimi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3595095"/>
                  </a:ext>
                </a:extLst>
              </a:tr>
              <a:tr h="216545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İlköğretim Matematik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6370286"/>
                  </a:ext>
                </a:extLst>
              </a:tr>
              <a:tr h="216545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Fen Bilgisi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7459812"/>
                  </a:ext>
                </a:extLst>
              </a:tr>
              <a:tr h="216545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Sınıf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3645950"/>
                  </a:ext>
                </a:extLst>
              </a:tr>
              <a:tr h="216545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Okul Öncesi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2672318"/>
                  </a:ext>
                </a:extLst>
              </a:tr>
              <a:tr h="287780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Özel Eğitim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9253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200" b="1" i="0" dirty="0">
                          <a:latin typeface="+mn-lt"/>
                        </a:rPr>
                        <a:t>Resim-İş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7700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200" b="1" i="0" dirty="0">
                          <a:latin typeface="+mn-lt"/>
                        </a:rPr>
                        <a:t>Müzik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9943209"/>
                  </a:ext>
                </a:extLst>
              </a:tr>
              <a:tr h="216545">
                <a:tc>
                  <a:txBody>
                    <a:bodyPr/>
                    <a:lstStyle/>
                    <a:p>
                      <a:r>
                        <a:rPr lang="tr-TR" sz="1200" b="1" i="0" dirty="0">
                          <a:latin typeface="+mn-lt"/>
                        </a:rPr>
                        <a:t>İngilizce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486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295122"/>
                  </a:ext>
                </a:extLst>
              </a:tr>
              <a:tr h="216545">
                <a:tc>
                  <a:txBody>
                    <a:bodyPr/>
                    <a:lstStyle/>
                    <a:p>
                      <a:r>
                        <a:rPr lang="tr-TR" sz="1200" b="1" i="0" dirty="0">
                          <a:latin typeface="+mn-lt"/>
                        </a:rPr>
                        <a:t>Türkçe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1617852"/>
                  </a:ext>
                </a:extLst>
              </a:tr>
              <a:tr h="216545">
                <a:tc>
                  <a:txBody>
                    <a:bodyPr/>
                    <a:lstStyle/>
                    <a:p>
                      <a:r>
                        <a:rPr lang="tr-TR" sz="1200" b="1" i="0" dirty="0">
                          <a:latin typeface="+mn-lt"/>
                        </a:rPr>
                        <a:t>Sosyal Bilgiler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652632"/>
                  </a:ext>
                </a:extLst>
              </a:tr>
              <a:tr h="195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dirty="0">
                          <a:latin typeface="+mn-lt"/>
                        </a:rPr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2936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3381026"/>
                  </a:ext>
                </a:extLst>
              </a:tr>
              <a:tr h="195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i="0" dirty="0">
                        <a:latin typeface="+mn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136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3107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266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371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25A0DF9-7F87-D3C1-DFDA-041D65DB1F61}"/>
              </a:ext>
            </a:extLst>
          </p:cNvPr>
          <p:cNvSpPr/>
          <p:nvPr/>
        </p:nvSpPr>
        <p:spPr>
          <a:xfrm rot="5400000">
            <a:off x="5270812" y="-5270811"/>
            <a:ext cx="1650380" cy="12192001"/>
          </a:xfrm>
          <a:prstGeom prst="rect">
            <a:avLst/>
          </a:prstGeom>
          <a:solidFill>
            <a:srgbClr val="002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24E8D6E0-9896-CA5A-2543-4C67E3C1ADD3}"/>
              </a:ext>
            </a:extLst>
          </p:cNvPr>
          <p:cNvSpPr txBox="1">
            <a:spLocks/>
          </p:cNvSpPr>
          <p:nvPr/>
        </p:nvSpPr>
        <p:spPr>
          <a:xfrm>
            <a:off x="1619631" y="465687"/>
            <a:ext cx="8949690" cy="7190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b">
            <a:noAutofit/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cap="none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Yaşadığınız Sorunlar ve İyileştirme Önerileriniz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55E15A50-84CE-3A44-D406-AFF9C623A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86810"/>
              </p:ext>
            </p:extLst>
          </p:nvPr>
        </p:nvGraphicFramePr>
        <p:xfrm>
          <a:off x="518924" y="1836422"/>
          <a:ext cx="11151104" cy="482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3495">
                  <a:extLst>
                    <a:ext uri="{9D8B030D-6E8A-4147-A177-3AD203B41FA5}">
                      <a16:colId xmlns:a16="http://schemas.microsoft.com/office/drawing/2014/main" val="2203882244"/>
                    </a:ext>
                  </a:extLst>
                </a:gridCol>
                <a:gridCol w="5577609">
                  <a:extLst>
                    <a:ext uri="{9D8B030D-6E8A-4147-A177-3AD203B41FA5}">
                      <a16:colId xmlns:a16="http://schemas.microsoft.com/office/drawing/2014/main" val="6220572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Sorun</a:t>
                      </a:r>
                    </a:p>
                  </a:txBody>
                  <a:tcPr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Öneri</a:t>
                      </a:r>
                    </a:p>
                  </a:txBody>
                  <a:tcPr>
                    <a:solidFill>
                      <a:srgbClr val="002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820762"/>
                  </a:ext>
                </a:extLst>
              </a:tr>
              <a:tr h="981146">
                <a:tc>
                  <a:txBody>
                    <a:bodyPr/>
                    <a:lstStyle/>
                    <a:p>
                      <a:r>
                        <a:rPr lang="tr-TR" dirty="0"/>
                        <a:t>Öğretim elemanı başına düşen öğrencilerin fazlalığı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Kontenjanların düşürülmesi</a:t>
                      </a:r>
                    </a:p>
                    <a:p>
                      <a:r>
                        <a:rPr lang="tr-TR" dirty="0"/>
                        <a:t>Öğretim elemanı alımlarında ihtiyacı olan bölümlere öncelik verilmesi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146489"/>
                  </a:ext>
                </a:extLst>
              </a:tr>
              <a:tr h="981146">
                <a:tc>
                  <a:txBody>
                    <a:bodyPr/>
                    <a:lstStyle/>
                    <a:p>
                      <a:r>
                        <a:rPr lang="tr-TR" dirty="0"/>
                        <a:t>Fakülte için teknik elemanın eksikliği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Sınıftaki donanımları kontrol edebilecek, teknik sorunlara anında müdahale edebilecek ve fotokopilerden sorumlu personel görevlendirilmesi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342695"/>
                  </a:ext>
                </a:extLst>
              </a:tr>
              <a:tr h="981146">
                <a:tc>
                  <a:txBody>
                    <a:bodyPr/>
                    <a:lstStyle/>
                    <a:p>
                      <a:r>
                        <a:rPr lang="tr-TR" dirty="0"/>
                        <a:t>Araştırma Görevlisi eksikliği (10 Araştırma Görevlisi – 5’i öncelikli alan Özel Eğitim alanında)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Araştırma görevlisi alımlarında öncelik verilmesi ve başarılı öğrencilerin değerlendirilmesi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37555"/>
                  </a:ext>
                </a:extLst>
              </a:tr>
              <a:tr h="539084">
                <a:tc>
                  <a:txBody>
                    <a:bodyPr/>
                    <a:lstStyle/>
                    <a:p>
                      <a:r>
                        <a:rPr lang="tr-TR" dirty="0"/>
                        <a:t>Ofislerin, çalışma alanlarının ve dersliklerin yetersizliği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Fiziki imkanların iyileştirilmesi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626981"/>
                  </a:ext>
                </a:extLst>
              </a:tr>
              <a:tr h="981146">
                <a:tc>
                  <a:txBody>
                    <a:bodyPr/>
                    <a:lstStyle/>
                    <a:p>
                      <a:r>
                        <a:rPr lang="tr-TR" dirty="0"/>
                        <a:t>Öğrencilerin de şikayetçi oldukları temizlik konusundaki eksiklikler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Cumartesi günlerinin de aktif olarak kullanıldığı düşünüldüğünde destek personel görevlendirilmesi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91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507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F522C13-CA82-A0A6-E403-C1FB68DBC9C9}"/>
              </a:ext>
            </a:extLst>
          </p:cNvPr>
          <p:cNvSpPr/>
          <p:nvPr/>
        </p:nvSpPr>
        <p:spPr>
          <a:xfrm>
            <a:off x="1804988" y="1442172"/>
            <a:ext cx="8582025" cy="21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>
                <a:ln/>
                <a:solidFill>
                  <a:schemeClr val="tx1"/>
                </a:solidFill>
                <a:latin typeface="+mj-lt"/>
                <a:ea typeface="+mj-ea"/>
                <a:cs typeface="+mj-cs"/>
              </a:rPr>
              <a:t>Teşekkürler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37E95F2-6D09-211A-08AB-C29F7BABC68E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 rot="5400000">
            <a:off x="5757863" y="642333"/>
            <a:ext cx="685800" cy="7225778"/>
          </a:xfrm>
          <a:prstGeom prst="rect">
            <a:avLst/>
          </a:prstGeom>
          <a:solidFill>
            <a:srgbClr val="002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05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>
            <a:extLst>
              <a:ext uri="{FF2B5EF4-FFF2-40B4-BE49-F238E27FC236}">
                <a16:creationId xmlns:a16="http://schemas.microsoft.com/office/drawing/2014/main" id="{33A65539-E2BD-A13C-9730-60B1670B8F54}"/>
              </a:ext>
            </a:extLst>
          </p:cNvPr>
          <p:cNvSpPr txBox="1">
            <a:spLocks/>
          </p:cNvSpPr>
          <p:nvPr/>
        </p:nvSpPr>
        <p:spPr>
          <a:xfrm>
            <a:off x="1337823" y="81239"/>
            <a:ext cx="9516351" cy="67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İnsan Kaynakları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C63FBF43-8075-4DAF-8DA3-AC2095DE4A1E}"/>
              </a:ext>
            </a:extLst>
          </p:cNvPr>
          <p:cNvSpPr txBox="1">
            <a:spLocks/>
          </p:cNvSpPr>
          <p:nvPr/>
        </p:nvSpPr>
        <p:spPr>
          <a:xfrm>
            <a:off x="488941" y="1801342"/>
            <a:ext cx="2776318" cy="347492"/>
          </a:xfrm>
          <a:prstGeom prst="rect">
            <a:avLst/>
          </a:prstGeom>
          <a:solidFill>
            <a:srgbClr val="002F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 fontScale="92500" lnSpcReduction="20000"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İdari Personel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23C437-4C79-BF57-576B-799018AB2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03123"/>
              </p:ext>
            </p:extLst>
          </p:nvPr>
        </p:nvGraphicFramePr>
        <p:xfrm>
          <a:off x="488941" y="2351926"/>
          <a:ext cx="34439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432">
                  <a:extLst>
                    <a:ext uri="{9D8B030D-6E8A-4147-A177-3AD203B41FA5}">
                      <a16:colId xmlns:a16="http://schemas.microsoft.com/office/drawing/2014/main" val="3743266111"/>
                    </a:ext>
                  </a:extLst>
                </a:gridCol>
                <a:gridCol w="1461528">
                  <a:extLst>
                    <a:ext uri="{9D8B030D-6E8A-4147-A177-3AD203B41FA5}">
                      <a16:colId xmlns:a16="http://schemas.microsoft.com/office/drawing/2014/main" val="2090746977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İdari Personel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15255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tr-TR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Temizlik Personeli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312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39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4A2CA897-9D2E-742F-B232-F05A55C54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1954"/>
              </p:ext>
            </p:extLst>
          </p:nvPr>
        </p:nvGraphicFramePr>
        <p:xfrm>
          <a:off x="337544" y="1182434"/>
          <a:ext cx="10828422" cy="534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962">
                  <a:extLst>
                    <a:ext uri="{9D8B030D-6E8A-4147-A177-3AD203B41FA5}">
                      <a16:colId xmlns:a16="http://schemas.microsoft.com/office/drawing/2014/main" val="3331167660"/>
                    </a:ext>
                  </a:extLst>
                </a:gridCol>
                <a:gridCol w="1215614">
                  <a:extLst>
                    <a:ext uri="{9D8B030D-6E8A-4147-A177-3AD203B41FA5}">
                      <a16:colId xmlns:a16="http://schemas.microsoft.com/office/drawing/2014/main" val="2537044366"/>
                    </a:ext>
                  </a:extLst>
                </a:gridCol>
                <a:gridCol w="1592131">
                  <a:extLst>
                    <a:ext uri="{9D8B030D-6E8A-4147-A177-3AD203B41FA5}">
                      <a16:colId xmlns:a16="http://schemas.microsoft.com/office/drawing/2014/main" val="2604664268"/>
                    </a:ext>
                  </a:extLst>
                </a:gridCol>
                <a:gridCol w="1575241">
                  <a:extLst>
                    <a:ext uri="{9D8B030D-6E8A-4147-A177-3AD203B41FA5}">
                      <a16:colId xmlns:a16="http://schemas.microsoft.com/office/drawing/2014/main" val="609327736"/>
                    </a:ext>
                  </a:extLst>
                </a:gridCol>
                <a:gridCol w="1804737">
                  <a:extLst>
                    <a:ext uri="{9D8B030D-6E8A-4147-A177-3AD203B41FA5}">
                      <a16:colId xmlns:a16="http://schemas.microsoft.com/office/drawing/2014/main" val="3482467145"/>
                    </a:ext>
                  </a:extLst>
                </a:gridCol>
                <a:gridCol w="1804737">
                  <a:extLst>
                    <a:ext uri="{9D8B030D-6E8A-4147-A177-3AD203B41FA5}">
                      <a16:colId xmlns:a16="http://schemas.microsoft.com/office/drawing/2014/main" val="170892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Bölüm Adı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Öğrenci Sayısı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Mezun Sayısı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YKS Kontenjanı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Olması İstenen Kontenjan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Son Yerleşen Adayın Sıralaması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8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Bilgisayar ve Öğretim Teknolojileri Eğitimi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301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Rehberlik ve Psikolojik Danışmanlık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361.92056 (EA)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75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İlköğretim Matematik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409.31554 (SAY)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23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Fen Bilgisi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311.70891 (SAY)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02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Sınıf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371.49428 (EA)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73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Okul Öncesi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397.63103 (SÖZ)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35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+mn-lt"/>
                        </a:rPr>
                        <a:t>Özel Eğitim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408.31013 (SÖZ)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83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i="0" dirty="0">
                          <a:latin typeface="+mn-lt"/>
                        </a:rPr>
                        <a:t>Resim-İş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144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i="0" dirty="0">
                          <a:latin typeface="+mn-lt"/>
                        </a:rPr>
                        <a:t>Müzik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88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i="0" dirty="0">
                          <a:latin typeface="+mn-lt"/>
                        </a:rPr>
                        <a:t>İngilizce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411.56199 (DİL)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27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i="0" dirty="0">
                          <a:latin typeface="+mn-lt"/>
                        </a:rPr>
                        <a:t>Türkçe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384.40304 (SÖZ)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6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i="0" dirty="0">
                          <a:latin typeface="+mn-lt"/>
                        </a:rPr>
                        <a:t>Sosyal Bilgiler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359.77447 (SÖZ)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28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dirty="0">
                          <a:latin typeface="+mn-lt"/>
                        </a:rPr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44787"/>
                  </a:ext>
                </a:extLst>
              </a:tr>
            </a:tbl>
          </a:graphicData>
        </a:graphic>
      </p:graphicFrame>
      <p:sp>
        <p:nvSpPr>
          <p:cNvPr id="3" name="Başlık 1">
            <a:extLst>
              <a:ext uri="{FF2B5EF4-FFF2-40B4-BE49-F238E27FC236}">
                <a16:creationId xmlns:a16="http://schemas.microsoft.com/office/drawing/2014/main" id="{AEEF6663-0150-64A6-761B-07F0B9432F65}"/>
              </a:ext>
            </a:extLst>
          </p:cNvPr>
          <p:cNvSpPr txBox="1">
            <a:spLocks/>
          </p:cNvSpPr>
          <p:nvPr/>
        </p:nvSpPr>
        <p:spPr>
          <a:xfrm>
            <a:off x="1201466" y="593487"/>
            <a:ext cx="9516351" cy="67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Öğrenci (Lisans)</a:t>
            </a:r>
          </a:p>
        </p:txBody>
      </p:sp>
    </p:spTree>
    <p:extLst>
      <p:ext uri="{BB962C8B-B14F-4D97-AF65-F5344CB8AC3E}">
        <p14:creationId xmlns:p14="http://schemas.microsoft.com/office/powerpoint/2010/main" val="90864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4A2CA897-9D2E-742F-B232-F05A55C54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892026"/>
              </p:ext>
            </p:extLst>
          </p:nvPr>
        </p:nvGraphicFramePr>
        <p:xfrm>
          <a:off x="653715" y="1874696"/>
          <a:ext cx="10912645" cy="34968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31169">
                  <a:extLst>
                    <a:ext uri="{9D8B030D-6E8A-4147-A177-3AD203B41FA5}">
                      <a16:colId xmlns:a16="http://schemas.microsoft.com/office/drawing/2014/main" val="3331167660"/>
                    </a:ext>
                  </a:extLst>
                </a:gridCol>
                <a:gridCol w="1909011">
                  <a:extLst>
                    <a:ext uri="{9D8B030D-6E8A-4147-A177-3AD203B41FA5}">
                      <a16:colId xmlns:a16="http://schemas.microsoft.com/office/drawing/2014/main" val="2537044366"/>
                    </a:ext>
                  </a:extLst>
                </a:gridCol>
                <a:gridCol w="1907407">
                  <a:extLst>
                    <a:ext uri="{9D8B030D-6E8A-4147-A177-3AD203B41FA5}">
                      <a16:colId xmlns:a16="http://schemas.microsoft.com/office/drawing/2014/main" val="2604664268"/>
                    </a:ext>
                  </a:extLst>
                </a:gridCol>
                <a:gridCol w="2182529">
                  <a:extLst>
                    <a:ext uri="{9D8B030D-6E8A-4147-A177-3AD203B41FA5}">
                      <a16:colId xmlns:a16="http://schemas.microsoft.com/office/drawing/2014/main" val="609327736"/>
                    </a:ext>
                  </a:extLst>
                </a:gridCol>
                <a:gridCol w="2182529">
                  <a:extLst>
                    <a:ext uri="{9D8B030D-6E8A-4147-A177-3AD203B41FA5}">
                      <a16:colId xmlns:a16="http://schemas.microsoft.com/office/drawing/2014/main" val="3482467145"/>
                    </a:ext>
                  </a:extLst>
                </a:gridCol>
              </a:tblGrid>
              <a:tr h="388544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1" i="0" u="none" strike="noStrike" dirty="0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Ana Bilim Dalı Adları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1" i="0" u="none" strike="noStrike" dirty="0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Öğrenci Sayısı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1" i="0" u="none" strike="noStrike" dirty="0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Mezun Sayısı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1" i="0" u="none" strike="noStrike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Öğrenci Sayısı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1" i="0" u="none" strike="noStrike" dirty="0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Mezun Sayısı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85670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Fen Bilgisi Öğretmenliği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01338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Matematik Öğretmenliği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751359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Sınıf Öğretmenliği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+ 5*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72842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Okul Öncesi Öğretmenliği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046881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Sosyal Bilgiler Öğret.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43231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Türkçe Eğitimi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23173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Eğitim Yön. ve Den.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+ 14** + 7***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27514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Eğitim </a:t>
                      </a:r>
                      <a:r>
                        <a:rPr lang="tr-TR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Prog</a:t>
                      </a:r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ve Öğr.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738143"/>
                  </a:ext>
                </a:extLst>
              </a:tr>
            </a:tbl>
          </a:graphicData>
        </a:graphic>
      </p:graphicFrame>
      <p:sp>
        <p:nvSpPr>
          <p:cNvPr id="3" name="Başlık 1">
            <a:extLst>
              <a:ext uri="{FF2B5EF4-FFF2-40B4-BE49-F238E27FC236}">
                <a16:creationId xmlns:a16="http://schemas.microsoft.com/office/drawing/2014/main" id="{AEEF6663-0150-64A6-761B-07F0B9432F65}"/>
              </a:ext>
            </a:extLst>
          </p:cNvPr>
          <p:cNvSpPr txBox="1">
            <a:spLocks/>
          </p:cNvSpPr>
          <p:nvPr/>
        </p:nvSpPr>
        <p:spPr>
          <a:xfrm>
            <a:off x="1351861" y="312526"/>
            <a:ext cx="9516351" cy="67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Öğrenci (Lisansüstü)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2AB7AA6F-40F4-8EFD-41B0-63FE03CCA586}"/>
              </a:ext>
            </a:extLst>
          </p:cNvPr>
          <p:cNvGraphicFramePr>
            <a:graphicFrameLocks noGrp="1"/>
          </p:cNvGraphicFramePr>
          <p:nvPr/>
        </p:nvGraphicFramePr>
        <p:xfrm>
          <a:off x="3400425" y="1209675"/>
          <a:ext cx="8165935" cy="54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207">
                  <a:extLst>
                    <a:ext uri="{9D8B030D-6E8A-4147-A177-3AD203B41FA5}">
                      <a16:colId xmlns:a16="http://schemas.microsoft.com/office/drawing/2014/main" val="1841732884"/>
                    </a:ext>
                  </a:extLst>
                </a:gridCol>
                <a:gridCol w="4365728">
                  <a:extLst>
                    <a:ext uri="{9D8B030D-6E8A-4147-A177-3AD203B41FA5}">
                      <a16:colId xmlns:a16="http://schemas.microsoft.com/office/drawing/2014/main" val="769316458"/>
                    </a:ext>
                  </a:extLst>
                </a:gridCol>
              </a:tblGrid>
              <a:tr h="548872">
                <a:tc>
                  <a:txBody>
                    <a:bodyPr/>
                    <a:lstStyle/>
                    <a:p>
                      <a:pPr algn="ctr"/>
                      <a:r>
                        <a:rPr lang="tr-TR" sz="2200" b="1" i="0" u="none" strike="noStrike" dirty="0">
                          <a:solidFill>
                            <a:srgbClr val="002F94"/>
                          </a:solidFill>
                          <a:effectLst/>
                          <a:latin typeface="Akrobat Bold" pitchFamily="2" charset="0"/>
                          <a:cs typeface="Calibri" panose="020F0502020204030204" pitchFamily="34" charset="0"/>
                        </a:rPr>
                        <a:t>Yüksek Lisans</a:t>
                      </a:r>
                      <a:endParaRPr lang="tr-TR" sz="2200" b="1" i="0" dirty="0">
                        <a:solidFill>
                          <a:srgbClr val="002F94"/>
                        </a:solidFill>
                        <a:latin typeface="Akrobat Bold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i="0" u="none" strike="noStrike" dirty="0">
                          <a:solidFill>
                            <a:srgbClr val="002F94"/>
                          </a:solidFill>
                          <a:effectLst/>
                          <a:latin typeface="Akrobat Bold" pitchFamily="2" charset="0"/>
                          <a:cs typeface="Calibri" panose="020F0502020204030204" pitchFamily="34" charset="0"/>
                        </a:rPr>
                        <a:t>Doktora</a:t>
                      </a:r>
                      <a:endParaRPr lang="tr-TR" sz="2200" b="1" i="0" dirty="0">
                        <a:solidFill>
                          <a:srgbClr val="002F94"/>
                        </a:solidFill>
                        <a:latin typeface="Akrobat Bold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528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415861-1CCC-3547-0E48-E0C272C5EBF4}"/>
              </a:ext>
            </a:extLst>
          </p:cNvPr>
          <p:cNvSpPr txBox="1"/>
          <p:nvPr/>
        </p:nvSpPr>
        <p:spPr>
          <a:xfrm>
            <a:off x="653715" y="5585552"/>
            <a:ext cx="15488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1100" dirty="0"/>
              <a:t>* Tezsiz YL</a:t>
            </a:r>
          </a:p>
          <a:p>
            <a:r>
              <a:rPr lang="en-TR" sz="1100" dirty="0"/>
              <a:t>** Tezsiz 2. Öğretim YL</a:t>
            </a:r>
          </a:p>
          <a:p>
            <a:r>
              <a:rPr lang="en-TR" sz="1100" dirty="0"/>
              <a:t>*** Tezli 2. Öğretim YL</a:t>
            </a:r>
          </a:p>
        </p:txBody>
      </p:sp>
    </p:spTree>
    <p:extLst>
      <p:ext uri="{BB962C8B-B14F-4D97-AF65-F5344CB8AC3E}">
        <p14:creationId xmlns:p14="http://schemas.microsoft.com/office/powerpoint/2010/main" val="378514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4A2CA897-9D2E-742F-B232-F05A55C54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76534"/>
              </p:ext>
            </p:extLst>
          </p:nvPr>
        </p:nvGraphicFramePr>
        <p:xfrm>
          <a:off x="653715" y="1874696"/>
          <a:ext cx="10912645" cy="38854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31169">
                  <a:extLst>
                    <a:ext uri="{9D8B030D-6E8A-4147-A177-3AD203B41FA5}">
                      <a16:colId xmlns:a16="http://schemas.microsoft.com/office/drawing/2014/main" val="3331167660"/>
                    </a:ext>
                  </a:extLst>
                </a:gridCol>
                <a:gridCol w="1909011">
                  <a:extLst>
                    <a:ext uri="{9D8B030D-6E8A-4147-A177-3AD203B41FA5}">
                      <a16:colId xmlns:a16="http://schemas.microsoft.com/office/drawing/2014/main" val="2537044366"/>
                    </a:ext>
                  </a:extLst>
                </a:gridCol>
                <a:gridCol w="1907407">
                  <a:extLst>
                    <a:ext uri="{9D8B030D-6E8A-4147-A177-3AD203B41FA5}">
                      <a16:colId xmlns:a16="http://schemas.microsoft.com/office/drawing/2014/main" val="2604664268"/>
                    </a:ext>
                  </a:extLst>
                </a:gridCol>
                <a:gridCol w="2182529">
                  <a:extLst>
                    <a:ext uri="{9D8B030D-6E8A-4147-A177-3AD203B41FA5}">
                      <a16:colId xmlns:a16="http://schemas.microsoft.com/office/drawing/2014/main" val="609327736"/>
                    </a:ext>
                  </a:extLst>
                </a:gridCol>
                <a:gridCol w="2182529">
                  <a:extLst>
                    <a:ext uri="{9D8B030D-6E8A-4147-A177-3AD203B41FA5}">
                      <a16:colId xmlns:a16="http://schemas.microsoft.com/office/drawing/2014/main" val="3482467145"/>
                    </a:ext>
                  </a:extLst>
                </a:gridCol>
              </a:tblGrid>
              <a:tr h="388544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1" i="0" u="none" strike="noStrike" dirty="0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Ana Bilim Dalı Adları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1" i="0" u="none" strike="noStrike" dirty="0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Öğrenci Sayısı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1" i="0" u="none" strike="noStrike" dirty="0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Mezun Sayısı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1" i="0" u="none" strike="noStrike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Öğrenci Sayısı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1" i="0" u="none" strike="noStrike" dirty="0"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Mezun Sayısı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krobat SemiBold" pitchFamily="2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85670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Psikolojik Dan. ve </a:t>
                      </a:r>
                      <a:r>
                        <a:rPr lang="tr-TR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Reh</a:t>
                      </a:r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01338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Eğitimde Ölçme Değ.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751359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Müzik Eğitimi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72842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Resim-İş Eğitimi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046881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Zihin </a:t>
                      </a:r>
                      <a:r>
                        <a:rPr lang="tr-TR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Eng</a:t>
                      </a:r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Eğitimi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43231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İngilizce Öğretmenliği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23173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Yabancı Dil olarak Türkçe Öğr.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27514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Bilgisayar ve Öğretim Tek.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738143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Toplam (İki Tablo için)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637470"/>
                  </a:ext>
                </a:extLst>
              </a:tr>
            </a:tbl>
          </a:graphicData>
        </a:graphic>
      </p:graphicFrame>
      <p:sp>
        <p:nvSpPr>
          <p:cNvPr id="3" name="Başlık 1">
            <a:extLst>
              <a:ext uri="{FF2B5EF4-FFF2-40B4-BE49-F238E27FC236}">
                <a16:creationId xmlns:a16="http://schemas.microsoft.com/office/drawing/2014/main" id="{AEEF6663-0150-64A6-761B-07F0B9432F65}"/>
              </a:ext>
            </a:extLst>
          </p:cNvPr>
          <p:cNvSpPr txBox="1">
            <a:spLocks/>
          </p:cNvSpPr>
          <p:nvPr/>
        </p:nvSpPr>
        <p:spPr>
          <a:xfrm>
            <a:off x="1351861" y="312526"/>
            <a:ext cx="9516351" cy="67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Öğrenci (Lisansüstü)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2AB7AA6F-40F4-8EFD-41B0-63FE03CCA586}"/>
              </a:ext>
            </a:extLst>
          </p:cNvPr>
          <p:cNvGraphicFramePr>
            <a:graphicFrameLocks noGrp="1"/>
          </p:cNvGraphicFramePr>
          <p:nvPr/>
        </p:nvGraphicFramePr>
        <p:xfrm>
          <a:off x="3400425" y="1209675"/>
          <a:ext cx="8165935" cy="54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207">
                  <a:extLst>
                    <a:ext uri="{9D8B030D-6E8A-4147-A177-3AD203B41FA5}">
                      <a16:colId xmlns:a16="http://schemas.microsoft.com/office/drawing/2014/main" val="1841732884"/>
                    </a:ext>
                  </a:extLst>
                </a:gridCol>
                <a:gridCol w="4365728">
                  <a:extLst>
                    <a:ext uri="{9D8B030D-6E8A-4147-A177-3AD203B41FA5}">
                      <a16:colId xmlns:a16="http://schemas.microsoft.com/office/drawing/2014/main" val="769316458"/>
                    </a:ext>
                  </a:extLst>
                </a:gridCol>
              </a:tblGrid>
              <a:tr h="548872">
                <a:tc>
                  <a:txBody>
                    <a:bodyPr/>
                    <a:lstStyle/>
                    <a:p>
                      <a:pPr algn="ctr"/>
                      <a:r>
                        <a:rPr lang="tr-TR" sz="2200" b="1" i="0" u="none" strike="noStrike" dirty="0">
                          <a:solidFill>
                            <a:srgbClr val="002F94"/>
                          </a:solidFill>
                          <a:effectLst/>
                          <a:latin typeface="Akrobat Bold" pitchFamily="2" charset="0"/>
                          <a:cs typeface="Calibri" panose="020F0502020204030204" pitchFamily="34" charset="0"/>
                        </a:rPr>
                        <a:t>Yüksek Lisans</a:t>
                      </a:r>
                      <a:endParaRPr lang="tr-TR" sz="2200" b="1" i="0" dirty="0">
                        <a:solidFill>
                          <a:srgbClr val="002F94"/>
                        </a:solidFill>
                        <a:latin typeface="Akrobat Bold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i="0" u="none" strike="noStrike" dirty="0">
                          <a:solidFill>
                            <a:srgbClr val="002F94"/>
                          </a:solidFill>
                          <a:effectLst/>
                          <a:latin typeface="Akrobat Bold" pitchFamily="2" charset="0"/>
                          <a:cs typeface="Calibri" panose="020F0502020204030204" pitchFamily="34" charset="0"/>
                        </a:rPr>
                        <a:t>Doktora</a:t>
                      </a:r>
                      <a:endParaRPr lang="tr-TR" sz="2200" b="1" i="0" dirty="0">
                        <a:solidFill>
                          <a:srgbClr val="002F94"/>
                        </a:solidFill>
                        <a:latin typeface="Akrobat Bold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5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05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4A2CA897-9D2E-742F-B232-F05A55C54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924692"/>
              </p:ext>
            </p:extLst>
          </p:nvPr>
        </p:nvGraphicFramePr>
        <p:xfrm>
          <a:off x="653715" y="1874696"/>
          <a:ext cx="10848475" cy="31083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46685">
                  <a:extLst>
                    <a:ext uri="{9D8B030D-6E8A-4147-A177-3AD203B41FA5}">
                      <a16:colId xmlns:a16="http://schemas.microsoft.com/office/drawing/2014/main" val="3331167660"/>
                    </a:ext>
                  </a:extLst>
                </a:gridCol>
                <a:gridCol w="2338754">
                  <a:extLst>
                    <a:ext uri="{9D8B030D-6E8A-4147-A177-3AD203B41FA5}">
                      <a16:colId xmlns:a16="http://schemas.microsoft.com/office/drawing/2014/main" val="2537044366"/>
                    </a:ext>
                  </a:extLst>
                </a:gridCol>
                <a:gridCol w="2180492">
                  <a:extLst>
                    <a:ext uri="{9D8B030D-6E8A-4147-A177-3AD203B41FA5}">
                      <a16:colId xmlns:a16="http://schemas.microsoft.com/office/drawing/2014/main" val="2604664268"/>
                    </a:ext>
                  </a:extLst>
                </a:gridCol>
                <a:gridCol w="3782544">
                  <a:extLst>
                    <a:ext uri="{9D8B030D-6E8A-4147-A177-3AD203B41FA5}">
                      <a16:colId xmlns:a16="http://schemas.microsoft.com/office/drawing/2014/main" val="609327736"/>
                    </a:ext>
                  </a:extLst>
                </a:gridCol>
              </a:tblGrid>
              <a:tr h="38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krobat Extra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Amfi 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Sınıf/Derslik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Atölye/Laboratuvar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85670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dirty="0">
                          <a:solidFill>
                            <a:schemeClr val="bg1"/>
                          </a:solidFill>
                          <a:effectLst/>
                          <a:latin typeface="Akrobat ExtraBold" pitchFamily="2" charset="0"/>
                        </a:rPr>
                        <a:t>0-50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krobat Extra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301338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dirty="0">
                          <a:solidFill>
                            <a:schemeClr val="bg1"/>
                          </a:solidFill>
                          <a:effectLst/>
                          <a:latin typeface="Akrobat ExtraBold" pitchFamily="2" charset="0"/>
                        </a:rPr>
                        <a:t>51-75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krobat Extra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286090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i="0" dirty="0">
                          <a:solidFill>
                            <a:schemeClr val="bg1"/>
                          </a:solidFill>
                          <a:effectLst/>
                          <a:latin typeface="Akrobat ExtraBold" pitchFamily="2" charset="0"/>
                        </a:rPr>
                        <a:t>76-100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krobat Extra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751359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i="0" dirty="0">
                          <a:solidFill>
                            <a:schemeClr val="bg1"/>
                          </a:solidFill>
                          <a:effectLst/>
                          <a:latin typeface="Akrobat ExtraBold" pitchFamily="2" charset="0"/>
                        </a:rPr>
                        <a:t>101-150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krobat Extra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672842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i="0" dirty="0">
                          <a:solidFill>
                            <a:schemeClr val="bg1"/>
                          </a:solidFill>
                          <a:effectLst/>
                          <a:latin typeface="Akrobat ExtraBold" pitchFamily="2" charset="0"/>
                        </a:rPr>
                        <a:t>151-250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krobat Extra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046881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i="0" dirty="0">
                          <a:solidFill>
                            <a:schemeClr val="bg1"/>
                          </a:solidFill>
                          <a:effectLst/>
                          <a:latin typeface="Akrobat ExtraBold" pitchFamily="2" charset="0"/>
                        </a:rPr>
                        <a:t>251+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krobat Extra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443231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i="0" dirty="0">
                          <a:solidFill>
                            <a:schemeClr val="bg1"/>
                          </a:solidFill>
                          <a:effectLst/>
                          <a:latin typeface="Akrobat ExtraBold" pitchFamily="2" charset="0"/>
                        </a:rPr>
                        <a:t>TOPLAM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krobat Extra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23173"/>
                  </a:ext>
                </a:extLst>
              </a:tr>
            </a:tbl>
          </a:graphicData>
        </a:graphic>
      </p:graphicFrame>
      <p:sp>
        <p:nvSpPr>
          <p:cNvPr id="3" name="Başlık 1">
            <a:extLst>
              <a:ext uri="{FF2B5EF4-FFF2-40B4-BE49-F238E27FC236}">
                <a16:creationId xmlns:a16="http://schemas.microsoft.com/office/drawing/2014/main" id="{AEEF6663-0150-64A6-761B-07F0B9432F65}"/>
              </a:ext>
            </a:extLst>
          </p:cNvPr>
          <p:cNvSpPr txBox="1">
            <a:spLocks/>
          </p:cNvSpPr>
          <p:nvPr/>
        </p:nvSpPr>
        <p:spPr>
          <a:xfrm>
            <a:off x="1337824" y="248007"/>
            <a:ext cx="9516351" cy="67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Fiziksel Yapı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2AB7AA6F-40F4-8EFD-41B0-63FE03CCA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317404"/>
              </p:ext>
            </p:extLst>
          </p:nvPr>
        </p:nvGraphicFramePr>
        <p:xfrm>
          <a:off x="653714" y="1276350"/>
          <a:ext cx="10848475" cy="58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8475">
                  <a:extLst>
                    <a:ext uri="{9D8B030D-6E8A-4147-A177-3AD203B41FA5}">
                      <a16:colId xmlns:a16="http://schemas.microsoft.com/office/drawing/2014/main" val="1841732884"/>
                    </a:ext>
                  </a:extLst>
                </a:gridCol>
              </a:tblGrid>
              <a:tr h="580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i="0" dirty="0">
                          <a:solidFill>
                            <a:srgbClr val="002F94"/>
                          </a:solidFill>
                          <a:effectLst/>
                          <a:latin typeface="Akrobat Bold" pitchFamily="2" charset="0"/>
                        </a:rPr>
                        <a:t>Eğitim Alanı (Kapasite)</a:t>
                      </a:r>
                      <a:endParaRPr lang="en-US" sz="2200" b="1" i="0" dirty="0">
                        <a:solidFill>
                          <a:srgbClr val="002F94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52884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8A554DC8-7231-4B54-0F8A-B49DF741D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21255"/>
              </p:ext>
            </p:extLst>
          </p:nvPr>
        </p:nvGraphicFramePr>
        <p:xfrm>
          <a:off x="6464969" y="5034197"/>
          <a:ext cx="5037220" cy="104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8610">
                  <a:extLst>
                    <a:ext uri="{9D8B030D-6E8A-4147-A177-3AD203B41FA5}">
                      <a16:colId xmlns:a16="http://schemas.microsoft.com/office/drawing/2014/main" val="3662799296"/>
                    </a:ext>
                  </a:extLst>
                </a:gridCol>
                <a:gridCol w="2518610">
                  <a:extLst>
                    <a:ext uri="{9D8B030D-6E8A-4147-A177-3AD203B41FA5}">
                      <a16:colId xmlns:a16="http://schemas.microsoft.com/office/drawing/2014/main" val="721861238"/>
                    </a:ext>
                  </a:extLst>
                </a:gridCol>
              </a:tblGrid>
              <a:tr h="583436">
                <a:tc row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i="0" dirty="0">
                          <a:effectLst/>
                          <a:latin typeface="Akrobat SemiBold" pitchFamily="2" charset="0"/>
                        </a:rPr>
                        <a:t> Kantin</a:t>
                      </a:r>
                      <a:endParaRPr lang="en-US" sz="1800" b="1" i="0" dirty="0"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Kapasite (Kişi)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rgbClr val="002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07600"/>
                  </a:ext>
                </a:extLst>
              </a:tr>
              <a:tr h="46232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 335 m2  - 135 kişi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734127456"/>
                  </a:ext>
                </a:extLst>
              </a:tr>
            </a:tbl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4BA9C41B-C12F-6DBC-83AD-61BF99BD6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096281"/>
              </p:ext>
            </p:extLst>
          </p:nvPr>
        </p:nvGraphicFramePr>
        <p:xfrm>
          <a:off x="653714" y="5034196"/>
          <a:ext cx="5442286" cy="1045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770">
                  <a:extLst>
                    <a:ext uri="{9D8B030D-6E8A-4147-A177-3AD203B41FA5}">
                      <a16:colId xmlns:a16="http://schemas.microsoft.com/office/drawing/2014/main" val="1345053884"/>
                    </a:ext>
                  </a:extLst>
                </a:gridCol>
                <a:gridCol w="2900516">
                  <a:extLst>
                    <a:ext uri="{9D8B030D-6E8A-4147-A177-3AD203B41FA5}">
                      <a16:colId xmlns:a16="http://schemas.microsoft.com/office/drawing/2014/main" val="3565786820"/>
                    </a:ext>
                  </a:extLst>
                </a:gridCol>
              </a:tblGrid>
              <a:tr h="58343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800" b="1" i="0" dirty="0">
                          <a:effectLst/>
                          <a:latin typeface="Akrobat SemiBold" pitchFamily="2" charset="0"/>
                        </a:rPr>
                        <a:t>Konferans Salonu</a:t>
                      </a:r>
                    </a:p>
                  </a:txBody>
                  <a:tcPr marL="44450" marR="44450" marT="9525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Kapasite (Kişi)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rgbClr val="002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527514"/>
                  </a:ext>
                </a:extLst>
              </a:tr>
              <a:tr h="46232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09540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89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9">
            <a:extLst>
              <a:ext uri="{FF2B5EF4-FFF2-40B4-BE49-F238E27FC236}">
                <a16:creationId xmlns:a16="http://schemas.microsoft.com/office/drawing/2014/main" id="{66F27278-DFD8-4200-A2A2-F0A639100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1">
            <a:extLst>
              <a:ext uri="{FF2B5EF4-FFF2-40B4-BE49-F238E27FC236}">
                <a16:creationId xmlns:a16="http://schemas.microsoft.com/office/drawing/2014/main" id="{A8D67904-06B0-470A-AE78-4A6201476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14000"/>
          </a:xfrm>
          <a:custGeom>
            <a:avLst/>
            <a:gdLst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563475 w 12192000"/>
              <a:gd name="connsiteY15" fmla="*/ 2792135 h 3414000"/>
              <a:gd name="connsiteX16" fmla="*/ 10136739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136739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15460 w 12192000"/>
              <a:gd name="connsiteY5" fmla="*/ 3343718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096804 w 12192000"/>
              <a:gd name="connsiteY4" fmla="*/ 3337419 h 3414000"/>
              <a:gd name="connsiteX5" fmla="*/ 12015460 w 12192000"/>
              <a:gd name="connsiteY5" fmla="*/ 3343718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60312 w 12192000"/>
              <a:gd name="connsiteY22" fmla="*/ 32121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305050 w 12192000"/>
              <a:gd name="connsiteY21" fmla="*/ 3162300 h 3414000"/>
              <a:gd name="connsiteX22" fmla="*/ 2046142 w 12192000"/>
              <a:gd name="connsiteY22" fmla="*/ 3203263 h 3414000"/>
              <a:gd name="connsiteX23" fmla="*/ 1560312 w 12192000"/>
              <a:gd name="connsiteY23" fmla="*/ 3212173 h 3414000"/>
              <a:gd name="connsiteX24" fmla="*/ 1304604 w 12192000"/>
              <a:gd name="connsiteY24" fmla="*/ 3185587 h 3414000"/>
              <a:gd name="connsiteX25" fmla="*/ 1160924 w 12192000"/>
              <a:gd name="connsiteY25" fmla="*/ 3219675 h 3414000"/>
              <a:gd name="connsiteX26" fmla="*/ 909691 w 12192000"/>
              <a:gd name="connsiteY26" fmla="*/ 3216917 h 3414000"/>
              <a:gd name="connsiteX27" fmla="*/ 764022 w 12192000"/>
              <a:gd name="connsiteY27" fmla="*/ 3235844 h 3414000"/>
              <a:gd name="connsiteX28" fmla="*/ 701916 w 12192000"/>
              <a:gd name="connsiteY28" fmla="*/ 3250221 h 3414000"/>
              <a:gd name="connsiteX29" fmla="*/ 408703 w 12192000"/>
              <a:gd name="connsiteY29" fmla="*/ 3323459 h 3414000"/>
              <a:gd name="connsiteX30" fmla="*/ 369867 w 12192000"/>
              <a:gd name="connsiteY30" fmla="*/ 3339093 h 3414000"/>
              <a:gd name="connsiteX31" fmla="*/ 318912 w 12192000"/>
              <a:gd name="connsiteY31" fmla="*/ 3367911 h 3414000"/>
              <a:gd name="connsiteX32" fmla="*/ 119549 w 12192000"/>
              <a:gd name="connsiteY32" fmla="*/ 3404650 h 3414000"/>
              <a:gd name="connsiteX33" fmla="*/ 0 w 12192000"/>
              <a:gd name="connsiteY33" fmla="*/ 3414000 h 3414000"/>
              <a:gd name="connsiteX34" fmla="*/ 0 w 12192000"/>
              <a:gd name="connsiteY34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560312 w 12192000"/>
              <a:gd name="connsiteY23" fmla="*/ 3212173 h 3414000"/>
              <a:gd name="connsiteX24" fmla="*/ 1304604 w 12192000"/>
              <a:gd name="connsiteY24" fmla="*/ 3185587 h 3414000"/>
              <a:gd name="connsiteX25" fmla="*/ 1160924 w 12192000"/>
              <a:gd name="connsiteY25" fmla="*/ 3219675 h 3414000"/>
              <a:gd name="connsiteX26" fmla="*/ 909691 w 12192000"/>
              <a:gd name="connsiteY26" fmla="*/ 3216917 h 3414000"/>
              <a:gd name="connsiteX27" fmla="*/ 764022 w 12192000"/>
              <a:gd name="connsiteY27" fmla="*/ 3235844 h 3414000"/>
              <a:gd name="connsiteX28" fmla="*/ 701916 w 12192000"/>
              <a:gd name="connsiteY28" fmla="*/ 3250221 h 3414000"/>
              <a:gd name="connsiteX29" fmla="*/ 408703 w 12192000"/>
              <a:gd name="connsiteY29" fmla="*/ 3323459 h 3414000"/>
              <a:gd name="connsiteX30" fmla="*/ 369867 w 12192000"/>
              <a:gd name="connsiteY30" fmla="*/ 3339093 h 3414000"/>
              <a:gd name="connsiteX31" fmla="*/ 318912 w 12192000"/>
              <a:gd name="connsiteY31" fmla="*/ 3367911 h 3414000"/>
              <a:gd name="connsiteX32" fmla="*/ 119549 w 12192000"/>
              <a:gd name="connsiteY32" fmla="*/ 3404650 h 3414000"/>
              <a:gd name="connsiteX33" fmla="*/ 0 w 12192000"/>
              <a:gd name="connsiteY33" fmla="*/ 3414000 h 3414000"/>
              <a:gd name="connsiteX34" fmla="*/ 0 w 12192000"/>
              <a:gd name="connsiteY34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73250 w 12192000"/>
              <a:gd name="connsiteY23" fmla="*/ 31623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8039917 w 12192000"/>
              <a:gd name="connsiteY18" fmla="*/ 28340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8039917 w 12192000"/>
              <a:gd name="connsiteY18" fmla="*/ 28340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9177 w 12192000"/>
              <a:gd name="connsiteY14" fmla="*/ 2907018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3220 w 12192000"/>
              <a:gd name="connsiteY14" fmla="*/ 2918932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3220 w 12192000"/>
              <a:gd name="connsiteY14" fmla="*/ 2918932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85543 w 12192000"/>
              <a:gd name="connsiteY13" fmla="*/ 3085728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9724642 w 12192000"/>
              <a:gd name="connsiteY19" fmla="*/ 2837965 h 3414000"/>
              <a:gd name="connsiteX20" fmla="*/ 8039917 w 12192000"/>
              <a:gd name="connsiteY20" fmla="*/ 2834055 h 3414000"/>
              <a:gd name="connsiteX21" fmla="*/ 6923165 w 12192000"/>
              <a:gd name="connsiteY21" fmla="*/ 2920979 h 3414000"/>
              <a:gd name="connsiteX22" fmla="*/ 3308916 w 12192000"/>
              <a:gd name="connsiteY22" fmla="*/ 3049911 h 3414000"/>
              <a:gd name="connsiteX23" fmla="*/ 2279650 w 12192000"/>
              <a:gd name="connsiteY23" fmla="*/ 3187700 h 3414000"/>
              <a:gd name="connsiteX24" fmla="*/ 2046142 w 12192000"/>
              <a:gd name="connsiteY24" fmla="*/ 3203263 h 3414000"/>
              <a:gd name="connsiteX25" fmla="*/ 1835150 w 12192000"/>
              <a:gd name="connsiteY25" fmla="*/ 3200400 h 3414000"/>
              <a:gd name="connsiteX26" fmla="*/ 1560312 w 12192000"/>
              <a:gd name="connsiteY26" fmla="*/ 3212173 h 3414000"/>
              <a:gd name="connsiteX27" fmla="*/ 1304604 w 12192000"/>
              <a:gd name="connsiteY27" fmla="*/ 3185587 h 3414000"/>
              <a:gd name="connsiteX28" fmla="*/ 1160924 w 12192000"/>
              <a:gd name="connsiteY28" fmla="*/ 3219675 h 3414000"/>
              <a:gd name="connsiteX29" fmla="*/ 909691 w 12192000"/>
              <a:gd name="connsiteY29" fmla="*/ 3216917 h 3414000"/>
              <a:gd name="connsiteX30" fmla="*/ 764022 w 12192000"/>
              <a:gd name="connsiteY30" fmla="*/ 3235844 h 3414000"/>
              <a:gd name="connsiteX31" fmla="*/ 701916 w 12192000"/>
              <a:gd name="connsiteY31" fmla="*/ 3250221 h 3414000"/>
              <a:gd name="connsiteX32" fmla="*/ 408703 w 12192000"/>
              <a:gd name="connsiteY32" fmla="*/ 3323459 h 3414000"/>
              <a:gd name="connsiteX33" fmla="*/ 369867 w 12192000"/>
              <a:gd name="connsiteY33" fmla="*/ 3339093 h 3414000"/>
              <a:gd name="connsiteX34" fmla="*/ 318912 w 12192000"/>
              <a:gd name="connsiteY34" fmla="*/ 3367911 h 3414000"/>
              <a:gd name="connsiteX35" fmla="*/ 119549 w 12192000"/>
              <a:gd name="connsiteY35" fmla="*/ 3404650 h 3414000"/>
              <a:gd name="connsiteX36" fmla="*/ 0 w 12192000"/>
              <a:gd name="connsiteY36" fmla="*/ 3414000 h 3414000"/>
              <a:gd name="connsiteX37" fmla="*/ 0 w 12192000"/>
              <a:gd name="connsiteY37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9724642 w 12192000"/>
              <a:gd name="connsiteY19" fmla="*/ 2837965 h 3414000"/>
              <a:gd name="connsiteX20" fmla="*/ 8039917 w 12192000"/>
              <a:gd name="connsiteY20" fmla="*/ 2834055 h 3414000"/>
              <a:gd name="connsiteX21" fmla="*/ 6923165 w 12192000"/>
              <a:gd name="connsiteY21" fmla="*/ 2920979 h 3414000"/>
              <a:gd name="connsiteX22" fmla="*/ 3308916 w 12192000"/>
              <a:gd name="connsiteY22" fmla="*/ 3049911 h 3414000"/>
              <a:gd name="connsiteX23" fmla="*/ 2279650 w 12192000"/>
              <a:gd name="connsiteY23" fmla="*/ 3187700 h 3414000"/>
              <a:gd name="connsiteX24" fmla="*/ 2046142 w 12192000"/>
              <a:gd name="connsiteY24" fmla="*/ 3203263 h 3414000"/>
              <a:gd name="connsiteX25" fmla="*/ 1835150 w 12192000"/>
              <a:gd name="connsiteY25" fmla="*/ 3200400 h 3414000"/>
              <a:gd name="connsiteX26" fmla="*/ 1560312 w 12192000"/>
              <a:gd name="connsiteY26" fmla="*/ 3212173 h 3414000"/>
              <a:gd name="connsiteX27" fmla="*/ 1304604 w 12192000"/>
              <a:gd name="connsiteY27" fmla="*/ 3185587 h 3414000"/>
              <a:gd name="connsiteX28" fmla="*/ 1160924 w 12192000"/>
              <a:gd name="connsiteY28" fmla="*/ 3219675 h 3414000"/>
              <a:gd name="connsiteX29" fmla="*/ 909691 w 12192000"/>
              <a:gd name="connsiteY29" fmla="*/ 3216917 h 3414000"/>
              <a:gd name="connsiteX30" fmla="*/ 764022 w 12192000"/>
              <a:gd name="connsiteY30" fmla="*/ 3235844 h 3414000"/>
              <a:gd name="connsiteX31" fmla="*/ 701916 w 12192000"/>
              <a:gd name="connsiteY31" fmla="*/ 3250221 h 3414000"/>
              <a:gd name="connsiteX32" fmla="*/ 408703 w 12192000"/>
              <a:gd name="connsiteY32" fmla="*/ 3323459 h 3414000"/>
              <a:gd name="connsiteX33" fmla="*/ 369867 w 12192000"/>
              <a:gd name="connsiteY33" fmla="*/ 3339093 h 3414000"/>
              <a:gd name="connsiteX34" fmla="*/ 318912 w 12192000"/>
              <a:gd name="connsiteY34" fmla="*/ 3367911 h 3414000"/>
              <a:gd name="connsiteX35" fmla="*/ 119549 w 12192000"/>
              <a:gd name="connsiteY35" fmla="*/ 3404650 h 3414000"/>
              <a:gd name="connsiteX36" fmla="*/ 0 w 12192000"/>
              <a:gd name="connsiteY36" fmla="*/ 3414000 h 3414000"/>
              <a:gd name="connsiteX37" fmla="*/ 0 w 12192000"/>
              <a:gd name="connsiteY37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112013 w 12192000"/>
              <a:gd name="connsiteY19" fmla="*/ 2847448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94142 w 12192000"/>
              <a:gd name="connsiteY19" fmla="*/ 2817663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94142 w 12192000"/>
              <a:gd name="connsiteY19" fmla="*/ 2817663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92000" h="3414000">
                <a:moveTo>
                  <a:pt x="0" y="0"/>
                </a:moveTo>
                <a:lnTo>
                  <a:pt x="12192000" y="0"/>
                </a:lnTo>
                <a:lnTo>
                  <a:pt x="12192000" y="3363677"/>
                </a:lnTo>
                <a:lnTo>
                  <a:pt x="12141171" y="3348643"/>
                </a:lnTo>
                <a:cubicBezTo>
                  <a:pt x="12130340" y="3352656"/>
                  <a:pt x="12120137" y="3342208"/>
                  <a:pt x="12096804" y="3337419"/>
                </a:cubicBezTo>
                <a:cubicBezTo>
                  <a:pt x="12073471" y="3332630"/>
                  <a:pt x="12025984" y="3353421"/>
                  <a:pt x="12001172" y="3319906"/>
                </a:cubicBezTo>
                <a:cubicBezTo>
                  <a:pt x="11931984" y="3317322"/>
                  <a:pt x="11987030" y="3316977"/>
                  <a:pt x="11929171" y="3326226"/>
                </a:cubicBezTo>
                <a:cubicBezTo>
                  <a:pt x="11931062" y="3332410"/>
                  <a:pt x="11821861" y="3285262"/>
                  <a:pt x="11820782" y="3289139"/>
                </a:cubicBezTo>
                <a:lnTo>
                  <a:pt x="11760586" y="3251827"/>
                </a:lnTo>
                <a:cubicBezTo>
                  <a:pt x="11725035" y="3246909"/>
                  <a:pt x="11677570" y="3253905"/>
                  <a:pt x="11653933" y="3237073"/>
                </a:cubicBezTo>
                <a:cubicBezTo>
                  <a:pt x="11648284" y="3237361"/>
                  <a:pt x="11597503" y="3198993"/>
                  <a:pt x="11577355" y="3211512"/>
                </a:cubicBezTo>
                <a:cubicBezTo>
                  <a:pt x="11529762" y="3203503"/>
                  <a:pt x="11537361" y="3169633"/>
                  <a:pt x="11462173" y="3157413"/>
                </a:cubicBezTo>
                <a:cubicBezTo>
                  <a:pt x="11410782" y="3145332"/>
                  <a:pt x="11394963" y="3124923"/>
                  <a:pt x="11336983" y="3096805"/>
                </a:cubicBezTo>
                <a:cubicBezTo>
                  <a:pt x="11307545" y="3084857"/>
                  <a:pt x="11278574" y="3101437"/>
                  <a:pt x="11255758" y="3091685"/>
                </a:cubicBezTo>
                <a:cubicBezTo>
                  <a:pt x="11232943" y="3081933"/>
                  <a:pt x="11238810" y="3066090"/>
                  <a:pt x="11200090" y="3038291"/>
                </a:cubicBezTo>
                <a:cubicBezTo>
                  <a:pt x="11153789" y="3006660"/>
                  <a:pt x="11084773" y="2967348"/>
                  <a:pt x="11053220" y="2918932"/>
                </a:cubicBezTo>
                <a:cubicBezTo>
                  <a:pt x="11009753" y="2888387"/>
                  <a:pt x="10991742" y="2867291"/>
                  <a:pt x="10939288" y="2855023"/>
                </a:cubicBezTo>
                <a:cubicBezTo>
                  <a:pt x="10775958" y="2834655"/>
                  <a:pt x="10755286" y="2847290"/>
                  <a:pt x="10744450" y="2833410"/>
                </a:cubicBezTo>
                <a:cubicBezTo>
                  <a:pt x="10732967" y="2835610"/>
                  <a:pt x="10488076" y="2783584"/>
                  <a:pt x="10343114" y="2798726"/>
                </a:cubicBezTo>
                <a:cubicBezTo>
                  <a:pt x="10237708" y="2801066"/>
                  <a:pt x="10137651" y="2840908"/>
                  <a:pt x="10082228" y="2811706"/>
                </a:cubicBezTo>
                <a:cubicBezTo>
                  <a:pt x="10002977" y="2836117"/>
                  <a:pt x="10065027" y="2834240"/>
                  <a:pt x="9724642" y="2837965"/>
                </a:cubicBezTo>
                <a:cubicBezTo>
                  <a:pt x="9384257" y="2841690"/>
                  <a:pt x="8208254" y="2743821"/>
                  <a:pt x="8039917" y="2834055"/>
                </a:cubicBezTo>
                <a:cubicBezTo>
                  <a:pt x="7683020" y="2867979"/>
                  <a:pt x="7380768" y="2943417"/>
                  <a:pt x="6923165" y="2920979"/>
                </a:cubicBezTo>
                <a:cubicBezTo>
                  <a:pt x="5970797" y="2826377"/>
                  <a:pt x="4381148" y="3024063"/>
                  <a:pt x="3308916" y="3049911"/>
                </a:cubicBezTo>
                <a:cubicBezTo>
                  <a:pt x="2539230" y="3090131"/>
                  <a:pt x="2490112" y="3162141"/>
                  <a:pt x="2279650" y="3187700"/>
                </a:cubicBezTo>
                <a:cubicBezTo>
                  <a:pt x="2069188" y="3213259"/>
                  <a:pt x="2113875" y="3207496"/>
                  <a:pt x="2046142" y="3203263"/>
                </a:cubicBezTo>
                <a:cubicBezTo>
                  <a:pt x="1978409" y="3199030"/>
                  <a:pt x="1916122" y="3198915"/>
                  <a:pt x="1835150" y="3200400"/>
                </a:cubicBezTo>
                <a:cubicBezTo>
                  <a:pt x="1728778" y="3151085"/>
                  <a:pt x="1655086" y="3208292"/>
                  <a:pt x="1560312" y="3212173"/>
                </a:cubicBezTo>
                <a:cubicBezTo>
                  <a:pt x="1488788" y="3201117"/>
                  <a:pt x="1381396" y="3228826"/>
                  <a:pt x="1304604" y="3185587"/>
                </a:cubicBezTo>
                <a:cubicBezTo>
                  <a:pt x="1214758" y="3240983"/>
                  <a:pt x="1240861" y="3204815"/>
                  <a:pt x="1160924" y="3219675"/>
                </a:cubicBezTo>
                <a:cubicBezTo>
                  <a:pt x="1120940" y="3215838"/>
                  <a:pt x="1029088" y="3185515"/>
                  <a:pt x="909691" y="3216917"/>
                </a:cubicBezTo>
                <a:cubicBezTo>
                  <a:pt x="894584" y="3261614"/>
                  <a:pt x="794971" y="3221232"/>
                  <a:pt x="764022" y="3235844"/>
                </a:cubicBezTo>
                <a:cubicBezTo>
                  <a:pt x="713144" y="3261930"/>
                  <a:pt x="769147" y="3237497"/>
                  <a:pt x="701916" y="3250221"/>
                </a:cubicBezTo>
                <a:cubicBezTo>
                  <a:pt x="644189" y="3215026"/>
                  <a:pt x="469866" y="3373155"/>
                  <a:pt x="408703" y="3323459"/>
                </a:cubicBezTo>
                <a:cubicBezTo>
                  <a:pt x="401506" y="3343302"/>
                  <a:pt x="389128" y="3337529"/>
                  <a:pt x="369867" y="3339093"/>
                </a:cubicBezTo>
                <a:cubicBezTo>
                  <a:pt x="365490" y="3372373"/>
                  <a:pt x="330308" y="3346613"/>
                  <a:pt x="318912" y="3367911"/>
                </a:cubicBezTo>
                <a:cubicBezTo>
                  <a:pt x="256532" y="3381125"/>
                  <a:pt x="186613" y="3396059"/>
                  <a:pt x="119549" y="3404650"/>
                </a:cubicBezTo>
                <a:lnTo>
                  <a:pt x="0" y="3414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AEEF6663-0150-64A6-761B-07F0B9432F65}"/>
              </a:ext>
            </a:extLst>
          </p:cNvPr>
          <p:cNvSpPr txBox="1">
            <a:spLocks/>
          </p:cNvSpPr>
          <p:nvPr/>
        </p:nvSpPr>
        <p:spPr>
          <a:xfrm>
            <a:off x="1266453" y="751157"/>
            <a:ext cx="9484658" cy="8835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SzPct val="125000"/>
              <a:defRPr/>
            </a:pP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Teknoloji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Bilişim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Altyapısı</a:t>
            </a:r>
            <a:endParaRPr kumimoji="0" lang="en-US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6E31665-19A0-4E95-B134-2ED00D249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287" y="1765626"/>
            <a:ext cx="2624177" cy="215027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:a16="http://schemas.microsoft.com/office/drawing/2014/main" id="{28C04451-D4E5-4637-BE23-6DEB9B45A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5705" y="1599586"/>
            <a:ext cx="1027015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Laboratuvarlar | Bilgisayar Mühendisliği Bölümü | Mühendislik Fakültesi |  Gazi Üniversitesi">
            <a:extLst>
              <a:ext uri="{FF2B5EF4-FFF2-40B4-BE49-F238E27FC236}">
                <a16:creationId xmlns:a16="http://schemas.microsoft.com/office/drawing/2014/main" id="{48142F17-6DDA-6C77-2A05-19F92E1EC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7"/>
          <a:stretch/>
        </p:blipFill>
        <p:spPr bwMode="auto">
          <a:xfrm>
            <a:off x="788150" y="2067100"/>
            <a:ext cx="2258451" cy="1542629"/>
          </a:xfrm>
          <a:prstGeom prst="rect">
            <a:avLst/>
          </a:prstGeom>
          <a:noFill/>
          <a:scene3d>
            <a:camera prst="orthographicFront"/>
            <a:lightRig rig="twoPt" dir="t"/>
          </a:scene3d>
          <a:sp3d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456B73C-536A-4A93-A98E-D64531295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4454" y="1765625"/>
            <a:ext cx="2624328" cy="215027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4" descr="https://uludag.edu.tr/dosyalar/bituam/Laboratuvarlar/Kromatografi%20Laboratuvari/img_20201016_155011.jpg">
            <a:extLst>
              <a:ext uri="{FF2B5EF4-FFF2-40B4-BE49-F238E27FC236}">
                <a16:creationId xmlns:a16="http://schemas.microsoft.com/office/drawing/2014/main" id="{15447E87-2AEB-A3C9-BBAF-4D658C004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8"/>
          <a:stretch/>
        </p:blipFill>
        <p:spPr bwMode="auto">
          <a:xfrm>
            <a:off x="3567334" y="2066560"/>
            <a:ext cx="2258568" cy="15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E099ED9-A734-430F-BD23-B635E6BC9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8946" y="1765625"/>
            <a:ext cx="2624328" cy="215027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2" descr="Laboratuvarlar | Bilgisayar Mühendisliği Bölümü | Mühendislik Fakültesi |  Gazi Üniversitesi">
            <a:extLst>
              <a:ext uri="{FF2B5EF4-FFF2-40B4-BE49-F238E27FC236}">
                <a16:creationId xmlns:a16="http://schemas.microsoft.com/office/drawing/2014/main" id="{99433CBF-63C0-1E83-EA51-5933E5473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7"/>
          <a:stretch/>
        </p:blipFill>
        <p:spPr bwMode="auto">
          <a:xfrm>
            <a:off x="6371843" y="2067059"/>
            <a:ext cx="2258568" cy="1542709"/>
          </a:xfrm>
          <a:prstGeom prst="rect">
            <a:avLst/>
          </a:prstGeom>
          <a:noFill/>
          <a:scene3d>
            <a:camera prst="orthographicFront"/>
            <a:lightRig rig="twoPt" dir="t"/>
          </a:scene3d>
          <a:sp3d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123F86D-9EA2-4948-8D9A-1FFD4DD4B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2385" y="1765626"/>
            <a:ext cx="2624328" cy="215027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Rectangle 6">
            <a:extLst>
              <a:ext uri="{FF2B5EF4-FFF2-40B4-BE49-F238E27FC236}">
                <a16:creationId xmlns:a16="http://schemas.microsoft.com/office/drawing/2014/main" id="{201F16FD-5C30-46D8-A7DE-FA937A2F2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341704" y="2793223"/>
            <a:ext cx="1027015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https://uludag.edu.tr/dosyalar/bituam/Laboratuvarlar/Kromatografi%20Laboratuvari/img_20201016_155011.jpg">
            <a:extLst>
              <a:ext uri="{FF2B5EF4-FFF2-40B4-BE49-F238E27FC236}">
                <a16:creationId xmlns:a16="http://schemas.microsoft.com/office/drawing/2014/main" id="{6EBA3E46-D61C-5A3A-E004-F18AE1915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8"/>
          <a:stretch/>
        </p:blipFill>
        <p:spPr bwMode="auto">
          <a:xfrm>
            <a:off x="9145282" y="2066560"/>
            <a:ext cx="2258568" cy="15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D3784F6D-69A3-F88E-2FC8-833DE3F9B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03044"/>
              </p:ext>
            </p:extLst>
          </p:nvPr>
        </p:nvGraphicFramePr>
        <p:xfrm>
          <a:off x="1832399" y="4024257"/>
          <a:ext cx="2794129" cy="272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264">
                  <a:extLst>
                    <a:ext uri="{9D8B030D-6E8A-4147-A177-3AD203B41FA5}">
                      <a16:colId xmlns:a16="http://schemas.microsoft.com/office/drawing/2014/main" val="2297600476"/>
                    </a:ext>
                  </a:extLst>
                </a:gridCol>
                <a:gridCol w="871865">
                  <a:extLst>
                    <a:ext uri="{9D8B030D-6E8A-4147-A177-3AD203B41FA5}">
                      <a16:colId xmlns:a16="http://schemas.microsoft.com/office/drawing/2014/main" val="3456169186"/>
                    </a:ext>
                  </a:extLst>
                </a:gridCol>
              </a:tblGrid>
              <a:tr h="454230">
                <a:tc>
                  <a:txBody>
                    <a:bodyPr/>
                    <a:lstStyle/>
                    <a:p>
                      <a:r>
                        <a:rPr lang="tr-TR" dirty="0"/>
                        <a:t>Büro Makineleri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Sayısı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24616"/>
                  </a:ext>
                </a:extLst>
              </a:tr>
              <a:tr h="454230">
                <a:tc>
                  <a:txBody>
                    <a:bodyPr/>
                    <a:lstStyle/>
                    <a:p>
                      <a:r>
                        <a:rPr lang="tr-TR" sz="1800" b="0" i="0" kern="1200" dirty="0">
                          <a:solidFill>
                            <a:schemeClr val="tx1"/>
                          </a:solidFill>
                          <a:effectLst/>
                          <a:cs typeface="Times New Roman" panose="02020603050405020304" pitchFamily="18" charset="0"/>
                        </a:rPr>
                        <a:t>Yazıcı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921342"/>
                  </a:ext>
                </a:extLst>
              </a:tr>
              <a:tr h="454230">
                <a:tc>
                  <a:txBody>
                    <a:bodyPr/>
                    <a:lstStyle/>
                    <a:p>
                      <a:r>
                        <a:rPr lang="tr-TR" sz="1800" b="0" i="0" kern="1200" dirty="0">
                          <a:solidFill>
                            <a:schemeClr val="tx1"/>
                          </a:solidFill>
                          <a:effectLst/>
                          <a:cs typeface="Times New Roman" panose="02020603050405020304" pitchFamily="18" charset="0"/>
                        </a:rPr>
                        <a:t>Tarayıcı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68346"/>
                  </a:ext>
                </a:extLst>
              </a:tr>
              <a:tr h="454230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Fotokopi Makinesi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846892"/>
                  </a:ext>
                </a:extLst>
              </a:tr>
              <a:tr h="45423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Telefon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40729"/>
                  </a:ext>
                </a:extLst>
              </a:tr>
              <a:tr h="45423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Projeksiyon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319461"/>
                  </a:ext>
                </a:extLst>
              </a:tr>
            </a:tbl>
          </a:graphicData>
        </a:graphic>
      </p:graphicFrame>
      <p:graphicFrame>
        <p:nvGraphicFramePr>
          <p:cNvPr id="5" name="Tablo 1">
            <a:extLst>
              <a:ext uri="{FF2B5EF4-FFF2-40B4-BE49-F238E27FC236}">
                <a16:creationId xmlns:a16="http://schemas.microsoft.com/office/drawing/2014/main" id="{AEDA6B29-6BC8-0C12-9948-5009170E5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27738"/>
              </p:ext>
            </p:extLst>
          </p:nvPr>
        </p:nvGraphicFramePr>
        <p:xfrm>
          <a:off x="7233346" y="4014396"/>
          <a:ext cx="2794129" cy="272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264">
                  <a:extLst>
                    <a:ext uri="{9D8B030D-6E8A-4147-A177-3AD203B41FA5}">
                      <a16:colId xmlns:a16="http://schemas.microsoft.com/office/drawing/2014/main" val="2297600476"/>
                    </a:ext>
                  </a:extLst>
                </a:gridCol>
                <a:gridCol w="871865">
                  <a:extLst>
                    <a:ext uri="{9D8B030D-6E8A-4147-A177-3AD203B41FA5}">
                      <a16:colId xmlns:a16="http://schemas.microsoft.com/office/drawing/2014/main" val="3456169186"/>
                    </a:ext>
                  </a:extLst>
                </a:gridCol>
              </a:tblGrid>
              <a:tr h="454230">
                <a:tc>
                  <a:txBody>
                    <a:bodyPr/>
                    <a:lstStyle/>
                    <a:p>
                      <a:r>
                        <a:rPr lang="tr-TR" dirty="0"/>
                        <a:t>Büro Makineleri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Sayısı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24616"/>
                  </a:ext>
                </a:extLst>
              </a:tr>
              <a:tr h="454230">
                <a:tc>
                  <a:txBody>
                    <a:bodyPr/>
                    <a:lstStyle/>
                    <a:p>
                      <a:r>
                        <a:rPr lang="tr-TR" sz="1800" b="0" i="0" kern="1200" dirty="0">
                          <a:solidFill>
                            <a:schemeClr val="tx1"/>
                          </a:solidFill>
                          <a:effectLst/>
                          <a:cs typeface="Times New Roman" panose="02020603050405020304" pitchFamily="18" charset="0"/>
                        </a:rPr>
                        <a:t>Tepegöz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921342"/>
                  </a:ext>
                </a:extLst>
              </a:tr>
              <a:tr h="454230">
                <a:tc>
                  <a:txBody>
                    <a:bodyPr/>
                    <a:lstStyle/>
                    <a:p>
                      <a:r>
                        <a:rPr lang="tr-TR" sz="1800" b="0" i="0" kern="1200" dirty="0">
                          <a:solidFill>
                            <a:schemeClr val="tx1"/>
                          </a:solidFill>
                          <a:effectLst/>
                          <a:cs typeface="Times New Roman" panose="02020603050405020304" pitchFamily="18" charset="0"/>
                        </a:rPr>
                        <a:t>Mikroskop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68346"/>
                  </a:ext>
                </a:extLst>
              </a:tr>
              <a:tr h="45423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Sınıf Bilgisayarları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846892"/>
                  </a:ext>
                </a:extLst>
              </a:tr>
              <a:tr h="45423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Ofis Bilgisayarları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40729"/>
                  </a:ext>
                </a:extLst>
              </a:tr>
              <a:tr h="45423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Baskı Makinası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31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83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4A2CA897-9D2E-742F-B232-F05A55C54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015"/>
              </p:ext>
            </p:extLst>
          </p:nvPr>
        </p:nvGraphicFramePr>
        <p:xfrm>
          <a:off x="1329487" y="959427"/>
          <a:ext cx="9377841" cy="253141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765352">
                  <a:extLst>
                    <a:ext uri="{9D8B030D-6E8A-4147-A177-3AD203B41FA5}">
                      <a16:colId xmlns:a16="http://schemas.microsoft.com/office/drawing/2014/main" val="3331167660"/>
                    </a:ext>
                  </a:extLst>
                </a:gridCol>
                <a:gridCol w="1612489">
                  <a:extLst>
                    <a:ext uri="{9D8B030D-6E8A-4147-A177-3AD203B41FA5}">
                      <a16:colId xmlns:a16="http://schemas.microsoft.com/office/drawing/2014/main" val="3482467145"/>
                    </a:ext>
                  </a:extLst>
                </a:gridCol>
              </a:tblGrid>
              <a:tr h="519270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0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Staj Yapan Öğrenci Sayısı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85670"/>
                  </a:ext>
                </a:extLst>
              </a:tr>
              <a:tr h="392502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0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Staj Yapma İmkânı Sağlayan Paydaş Sayısı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dirty="0">
                          <a:latin typeface="Akrobat SemiBold" pitchFamily="2" charset="0"/>
                        </a:rPr>
                        <a:t>        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01338"/>
                  </a:ext>
                </a:extLst>
              </a:tr>
              <a:tr h="468878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0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Yapılan Toplantılara Katılan Paydaşların Sayısı </a:t>
                      </a:r>
                    </a:p>
                  </a:txBody>
                  <a:tcPr marL="108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dirty="0">
                          <a:latin typeface="Akrobat SemiBold" pitchFamily="2" charset="0"/>
                        </a:rPr>
                        <a:t>         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51359"/>
                  </a:ext>
                </a:extLst>
              </a:tr>
              <a:tr h="324465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0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Öğrenci ve Personel Gibi İç Paydaşlarla Fikir Alış Verişi Yapmak Üzere Yapılan Toplantı Sayısı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46881"/>
                  </a:ext>
                </a:extLst>
              </a:tr>
              <a:tr h="392502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0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Yapılan Kariyer Günlerinin Sayısı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218867"/>
                  </a:ext>
                </a:extLst>
              </a:tr>
              <a:tr h="392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Mezun Öğrencilere Dönük Etkinlik Sayısı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          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13123"/>
                  </a:ext>
                </a:extLst>
              </a:tr>
            </a:tbl>
          </a:graphicData>
        </a:graphic>
      </p:graphicFrame>
      <p:sp>
        <p:nvSpPr>
          <p:cNvPr id="3" name="Başlık 1">
            <a:extLst>
              <a:ext uri="{FF2B5EF4-FFF2-40B4-BE49-F238E27FC236}">
                <a16:creationId xmlns:a16="http://schemas.microsoft.com/office/drawing/2014/main" id="{AEEF6663-0150-64A6-761B-07F0B9432F65}"/>
              </a:ext>
            </a:extLst>
          </p:cNvPr>
          <p:cNvSpPr txBox="1">
            <a:spLocks/>
          </p:cNvSpPr>
          <p:nvPr/>
        </p:nvSpPr>
        <p:spPr>
          <a:xfrm>
            <a:off x="965492" y="281356"/>
            <a:ext cx="9516351" cy="67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Akademik Faaliyetler/Gelişmeler</a:t>
            </a: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55C58541-5AEE-7124-B463-B4AF7E433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95524"/>
              </p:ext>
            </p:extLst>
          </p:nvPr>
        </p:nvGraphicFramePr>
        <p:xfrm>
          <a:off x="1329486" y="3750265"/>
          <a:ext cx="9377840" cy="77708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735854">
                  <a:extLst>
                    <a:ext uri="{9D8B030D-6E8A-4147-A177-3AD203B41FA5}">
                      <a16:colId xmlns:a16="http://schemas.microsoft.com/office/drawing/2014/main" val="3331167660"/>
                    </a:ext>
                  </a:extLst>
                </a:gridCol>
                <a:gridCol w="1641986">
                  <a:extLst>
                    <a:ext uri="{9D8B030D-6E8A-4147-A177-3AD203B41FA5}">
                      <a16:colId xmlns:a16="http://schemas.microsoft.com/office/drawing/2014/main" val="3482467145"/>
                    </a:ext>
                  </a:extLst>
                </a:gridCol>
              </a:tblGrid>
              <a:tr h="388544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0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Düzenlenen Toplumsal Katkı Etkinlik Sayısı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85670"/>
                  </a:ext>
                </a:extLst>
              </a:tr>
              <a:tr h="388544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0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Danışmanlık ve Bilirkişilik Sayıları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dirty="0">
                          <a:latin typeface="Akrobat SemiBold" pitchFamily="2" charset="0"/>
                        </a:rPr>
                        <a:t>         17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01338"/>
                  </a:ext>
                </a:extLst>
              </a:tr>
            </a:tbl>
          </a:graphicData>
        </a:graphic>
      </p:graphicFrame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25D3FC4B-8F95-0C59-D5C1-C92F8616E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35520"/>
              </p:ext>
            </p:extLst>
          </p:nvPr>
        </p:nvGraphicFramePr>
        <p:xfrm>
          <a:off x="1329487" y="4786777"/>
          <a:ext cx="9377839" cy="178986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686694">
                  <a:extLst>
                    <a:ext uri="{9D8B030D-6E8A-4147-A177-3AD203B41FA5}">
                      <a16:colId xmlns:a16="http://schemas.microsoft.com/office/drawing/2014/main" val="3331167660"/>
                    </a:ext>
                  </a:extLst>
                </a:gridCol>
                <a:gridCol w="1691145">
                  <a:extLst>
                    <a:ext uri="{9D8B030D-6E8A-4147-A177-3AD203B41FA5}">
                      <a16:colId xmlns:a16="http://schemas.microsoft.com/office/drawing/2014/main" val="3482467145"/>
                    </a:ext>
                  </a:extLst>
                </a:gridCol>
              </a:tblGrid>
              <a:tr h="364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0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Erasmus Giden Öğrenci Sayısı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krobat SemiBold" pitchFamily="2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85670"/>
                  </a:ext>
                </a:extLst>
              </a:tr>
              <a:tr h="474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0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Erasmus Gelen Öğrenci Sayısı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dirty="0">
                          <a:latin typeface="Akrobat SemiBold" pitchFamily="2" charset="0"/>
                        </a:rPr>
                        <a:t>         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01338"/>
                  </a:ext>
                </a:extLst>
              </a:tr>
              <a:tr h="474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0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Erasmus Giden Öğretim Elemanı Sayısı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dirty="0">
                          <a:latin typeface="Akrobat SemiBold" pitchFamily="2" charset="0"/>
                        </a:rPr>
                        <a:t>         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51359"/>
                  </a:ext>
                </a:extLst>
              </a:tr>
              <a:tr h="475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dirty="0" err="1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Erasmus</a:t>
                      </a:r>
                      <a:r>
                        <a:rPr lang="tr-TR" sz="1600" b="0" i="0" dirty="0">
                          <a:solidFill>
                            <a:schemeClr val="bg1"/>
                          </a:solidFill>
                          <a:effectLst/>
                          <a:latin typeface="Akrobat Semi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Gelen Öğretim Elemanı Sayısı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Akrobat Semi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>
                    <a:solidFill>
                      <a:srgbClr val="002F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0" dirty="0">
                          <a:latin typeface="Akrobat SemiBold" pitchFamily="2" charset="0"/>
                        </a:rPr>
                        <a:t>         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160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287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363d5a1-60a3-43cd-a845-fc85931f63b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3945E1A85E7FA9438D7DF44D7802C21B" ma:contentTypeVersion="15" ma:contentTypeDescription="Yeni belge oluşturun." ma:contentTypeScope="" ma:versionID="83b4474e708424caa66fd8fd8476ef96">
  <xsd:schema xmlns:xsd="http://www.w3.org/2001/XMLSchema" xmlns:xs="http://www.w3.org/2001/XMLSchema" xmlns:p="http://schemas.microsoft.com/office/2006/metadata/properties" xmlns:ns3="b363d5a1-60a3-43cd-a845-fc85931f63b0" targetNamespace="http://schemas.microsoft.com/office/2006/metadata/properties" ma:root="true" ma:fieldsID="c324c8161d21cd32ab7c095163c17ee3" ns3:_="">
    <xsd:import namespace="b363d5a1-60a3-43cd-a845-fc85931f63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3d5a1-60a3-43cd-a845-fc85931f63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2A2B41-35D4-4E8D-914F-A159D6B0F29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b363d5a1-60a3-43cd-a845-fc85931f63b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4FCE5B-66DF-4BB6-8814-699BB776F6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63d5a1-60a3-43cd-a845-fc85931f63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3BBA16-A643-4F0F-BAF4-8454A70DC2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1594</Words>
  <Application>Microsoft Office PowerPoint</Application>
  <PresentationFormat>Widescreen</PresentationFormat>
  <Paragraphs>615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Akrobat Bold</vt:lpstr>
      <vt:lpstr>Akrobat ExtraBold</vt:lpstr>
      <vt:lpstr>Akrobat SemiBold</vt:lpstr>
      <vt:lpstr>Aptos</vt:lpstr>
      <vt:lpstr>Aptos Display</vt:lpstr>
      <vt:lpstr>Aptos Narrow</vt:lpstr>
      <vt:lpstr>Arial</vt:lpstr>
      <vt:lpstr>Calibri</vt:lpstr>
      <vt:lpstr>Symbol</vt:lpstr>
      <vt:lpstr>Tahoma</vt:lpstr>
      <vt:lpstr>Times New Roman</vt:lpstr>
      <vt:lpstr>Office Teması</vt:lpstr>
      <vt:lpstr>01 Ocak-31 Aralık 2023 Yılı Birim Faaliyet Raporu Sunumu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Ocak-31 Aralık 2023 Yılı Birim Faaliyet Raporu Sunumu</dc:title>
  <dc:creator>Nimet Çelebi</dc:creator>
  <cp:lastModifiedBy>akayoglu_s@ibu.edu.tr</cp:lastModifiedBy>
  <cp:revision>25</cp:revision>
  <cp:lastPrinted>2024-03-26T07:19:38Z</cp:lastPrinted>
  <dcterms:created xsi:type="dcterms:W3CDTF">2024-03-06T12:15:49Z</dcterms:created>
  <dcterms:modified xsi:type="dcterms:W3CDTF">2024-03-27T05:57:43Z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0x0101003945E1A85E7FA9438D7DF44D7802C21B</vt:lpwstr>
  </property>
</Properties>
</file>